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Roboto"/>
      <p:regular r:id="rId21"/>
      <p:bold r:id="rId22"/>
      <p:italic r:id="rId23"/>
      <p:boldItalic r:id="rId24"/>
    </p:embeddedFont>
    <p:embeddedFont>
      <p:font typeface="Nunito"/>
      <p:regular r:id="rId25"/>
      <p:bold r:id="rId26"/>
      <p:italic r:id="rId27"/>
      <p:boldItalic r:id="rId28"/>
    </p:embeddedFont>
    <p:embeddedFont>
      <p:font typeface="Maven Pro"/>
      <p:regular r:id="rId29"/>
      <p:bold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oboto-bold.fntdata"/><Relationship Id="rId21" Type="http://schemas.openxmlformats.org/officeDocument/2006/relationships/font" Target="fonts/Roboto-regular.fntdata"/><Relationship Id="rId24" Type="http://schemas.openxmlformats.org/officeDocument/2006/relationships/font" Target="fonts/Roboto-boldItalic.fntdata"/><Relationship Id="rId23"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Nunito-bold.fntdata"/><Relationship Id="rId25" Type="http://schemas.openxmlformats.org/officeDocument/2006/relationships/font" Target="fonts/Nunito-regular.fntdata"/><Relationship Id="rId28" Type="http://schemas.openxmlformats.org/officeDocument/2006/relationships/font" Target="fonts/Nunito-boldItalic.fntdata"/><Relationship Id="rId27" Type="http://schemas.openxmlformats.org/officeDocument/2006/relationships/font" Target="fonts/Nuni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avenPro-regular.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MavenPro-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261e389dd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261e389dd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261e389dda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261e389dda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3" name="Shape 343"/>
        <p:cNvGrpSpPr/>
        <p:nvPr/>
      </p:nvGrpSpPr>
      <p:grpSpPr>
        <a:xfrm>
          <a:off x="0" y="0"/>
          <a:ext cx="0" cy="0"/>
          <a:chOff x="0" y="0"/>
          <a:chExt cx="0" cy="0"/>
        </a:xfrm>
      </p:grpSpPr>
      <p:sp>
        <p:nvSpPr>
          <p:cNvPr id="344" name="Google Shape;344;g261e389dda8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5" name="Google Shape;345;g261e389dda8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0" name="Shape 350"/>
        <p:cNvGrpSpPr/>
        <p:nvPr/>
      </p:nvGrpSpPr>
      <p:grpSpPr>
        <a:xfrm>
          <a:off x="0" y="0"/>
          <a:ext cx="0" cy="0"/>
          <a:chOff x="0" y="0"/>
          <a:chExt cx="0" cy="0"/>
        </a:xfrm>
      </p:grpSpPr>
      <p:sp>
        <p:nvSpPr>
          <p:cNvPr id="351" name="Google Shape;351;g261e389dda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2" name="Google Shape;352;g261e389dda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61e389dda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9" name="Google Shape;359;g261e389dda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4" name="Shape 364"/>
        <p:cNvGrpSpPr/>
        <p:nvPr/>
      </p:nvGrpSpPr>
      <p:grpSpPr>
        <a:xfrm>
          <a:off x="0" y="0"/>
          <a:ext cx="0" cy="0"/>
          <a:chOff x="0" y="0"/>
          <a:chExt cx="0" cy="0"/>
        </a:xfrm>
      </p:grpSpPr>
      <p:sp>
        <p:nvSpPr>
          <p:cNvPr id="365" name="Google Shape;365;g261e389dda8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6" name="Google Shape;366;g261e389dda8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9b33a51edc_0_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9b33a51edc_0_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9b33a51edc_0_3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9b33a51edc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9b33a51edc_0_3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9b33a51edc_0_3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29b33a51edc_0_2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29b33a51edc_0_2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9b33a51edc_0_2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9b33a51edc_0_2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9b33a51edc_0_2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9b33a51edc_0_2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261e389dda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261e389dda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261e389dda8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261e389dda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3"/>
        </a:solidFill>
      </p:bgPr>
    </p:bg>
    <p:spTree>
      <p:nvGrpSpPr>
        <p:cNvPr id="9"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7343003"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801210"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801210"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8259418"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8259418"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8259418"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717625" y="3757688"/>
                <a:ext cx="316800" cy="1384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717625" y="4105700"/>
                <a:ext cx="316800" cy="1036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717625" y="3409675"/>
                <a:ext cx="316800" cy="1732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17625" y="4801723"/>
                <a:ext cx="316800" cy="340500"/>
              </a:xfrm>
              <a:prstGeom prst="round2SameRect">
                <a:avLst>
                  <a:gd fmla="val 50000" name="adj1"/>
                  <a:gd fmla="val 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5400000">
                <a:off x="6725724" y="2701260"/>
                <a:ext cx="1208100" cy="1208100"/>
              </a:xfrm>
              <a:prstGeom prst="pie">
                <a:avLst>
                  <a:gd fmla="val 8244818" name="adj1"/>
                  <a:gd fmla="val 16246175"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p:nvPr/>
          </p:nvSpPr>
          <p:spPr>
            <a:xfrm>
              <a:off x="8460975" y="1817775"/>
              <a:ext cx="396600" cy="396600"/>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rot="-8647347">
                <a:off x="7831319" y="285616"/>
                <a:ext cx="388018" cy="388018"/>
              </a:xfrm>
              <a:prstGeom prst="pie">
                <a:avLst>
                  <a:gd fmla="val 19376841" name="adj1"/>
                  <a:gd fmla="val 12313574"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5399795" y="360281"/>
              <a:ext cx="2577000" cy="2577000"/>
            </a:xfrm>
            <a:prstGeom prst="pie">
              <a:avLst>
                <a:gd fmla="val 8801158"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5399795" y="356358"/>
              <a:ext cx="2577000" cy="2577000"/>
            </a:xfrm>
            <a:prstGeom prst="pie">
              <a:avLst>
                <a:gd fmla="val 1255410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rot="-9830444">
              <a:off x="6469759" y="3480727"/>
              <a:ext cx="320148" cy="320148"/>
            </a:xfrm>
            <a:prstGeom prst="pie">
              <a:avLst>
                <a:gd fmla="val 19376841" name="adj1"/>
                <a:gd fmla="val 16200000" name="adj2"/>
              </a:avLst>
            </a:prstGeom>
            <a:solidFill>
              <a:schemeClr val="lt1">
                <a:alpha val="94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 name="Google Shape;46;p2"/>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7" name="Google Shape;47;p2"/>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48" name="Google Shape;48;p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4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flipH="1">
                <a:off x="2688737" y="4091380"/>
                <a:ext cx="2319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flipH="1">
                <a:off x="2688737" y="4301380"/>
                <a:ext cx="2319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11"/>
              <p:cNvSpPr/>
              <p:nvPr/>
            </p:nvSpPr>
            <p:spPr>
              <a:xfrm flipH="1">
                <a:off x="2688737" y="4511080"/>
                <a:ext cx="2319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1"/>
              <p:cNvSpPr/>
              <p:nvPr/>
            </p:nvSpPr>
            <p:spPr>
              <a:xfrm flipH="1">
                <a:off x="2688737" y="4930480"/>
                <a:ext cx="2319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a:off x="185675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a:off x="185675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a:off x="1856753"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1"/>
              <p:cNvSpPr/>
              <p:nvPr/>
            </p:nvSpPr>
            <p:spPr>
              <a:xfrm flipH="1">
                <a:off x="185675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1"/>
              <p:cNvSpPr/>
              <p:nvPr/>
            </p:nvSpPr>
            <p:spPr>
              <a:xfrm flipH="1">
                <a:off x="2228107"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1"/>
              <p:cNvSpPr/>
              <p:nvPr/>
            </p:nvSpPr>
            <p:spPr>
              <a:xfrm flipH="1">
                <a:off x="222810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1"/>
              <p:cNvSpPr/>
              <p:nvPr/>
            </p:nvSpPr>
            <p:spPr>
              <a:xfrm flipH="1">
                <a:off x="222810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1"/>
              <p:cNvSpPr/>
              <p:nvPr/>
            </p:nvSpPr>
            <p:spPr>
              <a:xfrm flipH="1">
                <a:off x="259946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1"/>
              <p:cNvSpPr/>
              <p:nvPr/>
            </p:nvSpPr>
            <p:spPr>
              <a:xfrm flipH="1">
                <a:off x="259946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1"/>
              <p:cNvSpPr/>
              <p:nvPr/>
            </p:nvSpPr>
            <p:spPr>
              <a:xfrm flipH="1">
                <a:off x="334217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p:nvPr/>
            </p:nvSpPr>
            <p:spPr>
              <a:xfrm flipH="1">
                <a:off x="334217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1"/>
              <p:cNvSpPr/>
              <p:nvPr/>
            </p:nvSpPr>
            <p:spPr>
              <a:xfrm flipH="1">
                <a:off x="3342171"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11"/>
              <p:cNvSpPr/>
              <p:nvPr/>
            </p:nvSpPr>
            <p:spPr>
              <a:xfrm flipH="1">
                <a:off x="334217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1"/>
              <p:cNvSpPr/>
              <p:nvPr/>
            </p:nvSpPr>
            <p:spPr>
              <a:xfrm flipH="1">
                <a:off x="3713525"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flipH="1">
                <a:off x="371352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1"/>
              <p:cNvSpPr/>
              <p:nvPr/>
            </p:nvSpPr>
            <p:spPr>
              <a:xfrm flipH="1">
                <a:off x="371352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1"/>
              <p:cNvSpPr/>
              <p:nvPr/>
            </p:nvSpPr>
            <p:spPr>
              <a:xfrm flipH="1">
                <a:off x="148539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1"/>
              <p:cNvSpPr/>
              <p:nvPr/>
            </p:nvSpPr>
            <p:spPr>
              <a:xfrm flipH="1">
                <a:off x="148539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1"/>
              <p:cNvSpPr/>
              <p:nvPr/>
            </p:nvSpPr>
            <p:spPr>
              <a:xfrm flipH="1">
                <a:off x="148539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flipH="1">
                <a:off x="40848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flipH="1">
                <a:off x="40848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flipH="1">
                <a:off x="297081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flipH="1">
                <a:off x="297081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flipH="1">
                <a:off x="297081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1"/>
              <p:cNvSpPr/>
              <p:nvPr/>
            </p:nvSpPr>
            <p:spPr>
              <a:xfrm flipH="1">
                <a:off x="445623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flipH="1">
                <a:off x="445623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flipH="1">
                <a:off x="445623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flipH="1">
                <a:off x="48275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1"/>
              <p:cNvSpPr/>
              <p:nvPr/>
            </p:nvSpPr>
            <p:spPr>
              <a:xfrm flipH="1">
                <a:off x="48275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p:nvPr/>
            </p:nvSpPr>
            <p:spPr>
              <a:xfrm flipH="1">
                <a:off x="4827588"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1"/>
              <p:cNvSpPr/>
              <p:nvPr/>
            </p:nvSpPr>
            <p:spPr>
              <a:xfrm flipH="1">
                <a:off x="48275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1"/>
              <p:cNvSpPr/>
              <p:nvPr/>
            </p:nvSpPr>
            <p:spPr>
              <a:xfrm flipH="1">
                <a:off x="5198943"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1"/>
              <p:cNvSpPr/>
              <p:nvPr/>
            </p:nvSpPr>
            <p:spPr>
              <a:xfrm flipH="1">
                <a:off x="519894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1"/>
              <p:cNvSpPr/>
              <p:nvPr/>
            </p:nvSpPr>
            <p:spPr>
              <a:xfrm flipH="1">
                <a:off x="519894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1"/>
              <p:cNvSpPr/>
              <p:nvPr/>
            </p:nvSpPr>
            <p:spPr>
              <a:xfrm flipH="1">
                <a:off x="5570297"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1"/>
              <p:cNvSpPr/>
              <p:nvPr/>
            </p:nvSpPr>
            <p:spPr>
              <a:xfrm flipH="1">
                <a:off x="5570297"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1"/>
              <p:cNvSpPr/>
              <p:nvPr/>
            </p:nvSpPr>
            <p:spPr>
              <a:xfrm flipH="1">
                <a:off x="5941652"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1"/>
              <p:cNvSpPr/>
              <p:nvPr/>
            </p:nvSpPr>
            <p:spPr>
              <a:xfrm flipH="1">
                <a:off x="5941652"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1"/>
              <p:cNvSpPr/>
              <p:nvPr/>
            </p:nvSpPr>
            <p:spPr>
              <a:xfrm flipH="1">
                <a:off x="5941652"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1"/>
              <p:cNvSpPr/>
              <p:nvPr/>
            </p:nvSpPr>
            <p:spPr>
              <a:xfrm flipH="1">
                <a:off x="6313006"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1"/>
              <p:cNvSpPr/>
              <p:nvPr/>
            </p:nvSpPr>
            <p:spPr>
              <a:xfrm flipH="1">
                <a:off x="6313006"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1"/>
              <p:cNvSpPr/>
              <p:nvPr/>
            </p:nvSpPr>
            <p:spPr>
              <a:xfrm flipH="1">
                <a:off x="6313006"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1"/>
              <p:cNvSpPr/>
              <p:nvPr/>
            </p:nvSpPr>
            <p:spPr>
              <a:xfrm flipH="1">
                <a:off x="6313006"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1"/>
              <p:cNvSpPr/>
              <p:nvPr/>
            </p:nvSpPr>
            <p:spPr>
              <a:xfrm flipH="1">
                <a:off x="6684361"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1"/>
              <p:cNvSpPr/>
              <p:nvPr/>
            </p:nvSpPr>
            <p:spPr>
              <a:xfrm flipH="1">
                <a:off x="6684361"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1"/>
              <p:cNvSpPr/>
              <p:nvPr/>
            </p:nvSpPr>
            <p:spPr>
              <a:xfrm flipH="1">
                <a:off x="6684361"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1"/>
              <p:cNvSpPr/>
              <p:nvPr/>
            </p:nvSpPr>
            <p:spPr>
              <a:xfrm flipH="1">
                <a:off x="7055715"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1"/>
              <p:cNvSpPr/>
              <p:nvPr/>
            </p:nvSpPr>
            <p:spPr>
              <a:xfrm flipH="1">
                <a:off x="7055715"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1"/>
              <p:cNvSpPr/>
              <p:nvPr/>
            </p:nvSpPr>
            <p:spPr>
              <a:xfrm flipH="1">
                <a:off x="7798424"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1"/>
              <p:cNvSpPr/>
              <p:nvPr/>
            </p:nvSpPr>
            <p:spPr>
              <a:xfrm flipH="1">
                <a:off x="7798424"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1"/>
              <p:cNvSpPr/>
              <p:nvPr/>
            </p:nvSpPr>
            <p:spPr>
              <a:xfrm flipH="1">
                <a:off x="7798424" y="4099200"/>
                <a:ext cx="231600" cy="104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1"/>
              <p:cNvSpPr/>
              <p:nvPr/>
            </p:nvSpPr>
            <p:spPr>
              <a:xfrm flipH="1">
                <a:off x="7798424"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1"/>
              <p:cNvSpPr/>
              <p:nvPr/>
            </p:nvSpPr>
            <p:spPr>
              <a:xfrm flipH="1">
                <a:off x="8169779"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1"/>
              <p:cNvSpPr/>
              <p:nvPr/>
            </p:nvSpPr>
            <p:spPr>
              <a:xfrm flipH="1">
                <a:off x="8169779"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1"/>
              <p:cNvSpPr/>
              <p:nvPr/>
            </p:nvSpPr>
            <p:spPr>
              <a:xfrm flipH="1">
                <a:off x="8169779"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1"/>
              <p:cNvSpPr/>
              <p:nvPr/>
            </p:nvSpPr>
            <p:spPr>
              <a:xfrm flipH="1">
                <a:off x="7427070"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1"/>
              <p:cNvSpPr/>
              <p:nvPr/>
            </p:nvSpPr>
            <p:spPr>
              <a:xfrm flipH="1">
                <a:off x="7427070"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1"/>
              <p:cNvSpPr/>
              <p:nvPr/>
            </p:nvSpPr>
            <p:spPr>
              <a:xfrm flipH="1">
                <a:off x="7427070"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1"/>
              <p:cNvSpPr/>
              <p:nvPr/>
            </p:nvSpPr>
            <p:spPr>
              <a:xfrm flipH="1">
                <a:off x="8541133"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1"/>
              <p:cNvSpPr/>
              <p:nvPr/>
            </p:nvSpPr>
            <p:spPr>
              <a:xfrm flipH="1">
                <a:off x="8541133"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flipH="1">
                <a:off x="8912488" y="4309200"/>
                <a:ext cx="231600" cy="8343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flipH="1">
                <a:off x="8912488" y="4518900"/>
                <a:ext cx="231600" cy="6246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flipH="1">
                <a:off x="8912488" y="4938300"/>
                <a:ext cx="231600" cy="2052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68" name="Google Shape;268;p11"/>
          <p:cNvSpPr txBox="1"/>
          <p:nvPr>
            <p:ph hasCustomPrompt="1" type="title"/>
          </p:nvPr>
        </p:nvSpPr>
        <p:spPr>
          <a:xfrm>
            <a:off x="1388625" y="772725"/>
            <a:ext cx="6366900" cy="18633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p:nvPr>
            <p:ph idx="1" type="body"/>
          </p:nvPr>
        </p:nvSpPr>
        <p:spPr>
          <a:xfrm>
            <a:off x="1388625" y="2712300"/>
            <a:ext cx="6366900" cy="11112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Clr>
                <a:schemeClr val="lt1"/>
              </a:buClr>
              <a:buSzPts val="1300"/>
              <a:buChar char="●"/>
              <a:defRPr>
                <a:solidFill>
                  <a:schemeClr val="lt1"/>
                </a:solidFill>
              </a:defRPr>
            </a:lvl1pPr>
            <a:lvl2pPr indent="-298450" lvl="1" marL="914400" algn="ctr">
              <a:spcBef>
                <a:spcPts val="0"/>
              </a:spcBef>
              <a:spcAft>
                <a:spcPts val="0"/>
              </a:spcAft>
              <a:buClr>
                <a:schemeClr val="lt1"/>
              </a:buClr>
              <a:buSzPts val="1100"/>
              <a:buChar char="○"/>
              <a:defRPr>
                <a:solidFill>
                  <a:schemeClr val="lt1"/>
                </a:solidFill>
              </a:defRPr>
            </a:lvl2pPr>
            <a:lvl3pPr indent="-298450" lvl="2" marL="1371600" algn="ctr">
              <a:spcBef>
                <a:spcPts val="0"/>
              </a:spcBef>
              <a:spcAft>
                <a:spcPts val="0"/>
              </a:spcAft>
              <a:buClr>
                <a:schemeClr val="lt1"/>
              </a:buClr>
              <a:buSzPts val="1100"/>
              <a:buChar char="■"/>
              <a:defRPr>
                <a:solidFill>
                  <a:schemeClr val="lt1"/>
                </a:solidFill>
              </a:defRPr>
            </a:lvl3pPr>
            <a:lvl4pPr indent="-298450" lvl="3" marL="1828800" algn="ctr">
              <a:spcBef>
                <a:spcPts val="0"/>
              </a:spcBef>
              <a:spcAft>
                <a:spcPts val="0"/>
              </a:spcAft>
              <a:buClr>
                <a:schemeClr val="lt1"/>
              </a:buClr>
              <a:buSzPts val="1100"/>
              <a:buChar char="●"/>
              <a:defRPr>
                <a:solidFill>
                  <a:schemeClr val="lt1"/>
                </a:solidFill>
              </a:defRPr>
            </a:lvl4pPr>
            <a:lvl5pPr indent="-298450" lvl="4" marL="2286000" algn="ctr">
              <a:spcBef>
                <a:spcPts val="0"/>
              </a:spcBef>
              <a:spcAft>
                <a:spcPts val="0"/>
              </a:spcAft>
              <a:buClr>
                <a:schemeClr val="lt1"/>
              </a:buClr>
              <a:buSzPts val="1100"/>
              <a:buChar char="○"/>
              <a:defRPr>
                <a:solidFill>
                  <a:schemeClr val="lt1"/>
                </a:solidFill>
              </a:defRPr>
            </a:lvl5pPr>
            <a:lvl6pPr indent="-298450" lvl="5" marL="2743200" algn="ctr">
              <a:spcBef>
                <a:spcPts val="0"/>
              </a:spcBef>
              <a:spcAft>
                <a:spcPts val="0"/>
              </a:spcAft>
              <a:buClr>
                <a:schemeClr val="lt1"/>
              </a:buClr>
              <a:buSzPts val="1100"/>
              <a:buChar char="■"/>
              <a:defRPr>
                <a:solidFill>
                  <a:schemeClr val="lt1"/>
                </a:solidFill>
              </a:defRPr>
            </a:lvl6pPr>
            <a:lvl7pPr indent="-298450" lvl="6" marL="3200400" algn="ctr">
              <a:spcBef>
                <a:spcPts val="0"/>
              </a:spcBef>
              <a:spcAft>
                <a:spcPts val="0"/>
              </a:spcAft>
              <a:buClr>
                <a:schemeClr val="lt1"/>
              </a:buClr>
              <a:buSzPts val="1100"/>
              <a:buChar char="●"/>
              <a:defRPr>
                <a:solidFill>
                  <a:schemeClr val="lt1"/>
                </a:solidFill>
              </a:defRPr>
            </a:lvl7pPr>
            <a:lvl8pPr indent="-298450" lvl="7" marL="3657600" algn="ctr">
              <a:spcBef>
                <a:spcPts val="0"/>
              </a:spcBef>
              <a:spcAft>
                <a:spcPts val="0"/>
              </a:spcAft>
              <a:buClr>
                <a:schemeClr val="lt1"/>
              </a:buClr>
              <a:buSzPts val="1100"/>
              <a:buChar char="○"/>
              <a:defRPr>
                <a:solidFill>
                  <a:schemeClr val="lt1"/>
                </a:solidFill>
              </a:defRPr>
            </a:lvl8pPr>
            <a:lvl9pPr indent="-298450" lvl="8" marL="4114800" algn="ctr">
              <a:spcBef>
                <a:spcPts val="0"/>
              </a:spcBef>
              <a:spcAft>
                <a:spcPts val="0"/>
              </a:spcAft>
              <a:buClr>
                <a:schemeClr val="lt1"/>
              </a:buClr>
              <a:buSzPts val="1100"/>
              <a:buChar char="■"/>
              <a:defRPr>
                <a:solidFill>
                  <a:schemeClr val="lt1"/>
                </a:solidFill>
              </a:defRPr>
            </a:lvl9pPr>
          </a:lstStyle>
          <a:p/>
        </p:txBody>
      </p:sp>
      <p:sp>
        <p:nvSpPr>
          <p:cNvPr id="270" name="Google Shape;270;p11"/>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1" name="Shape 271"/>
        <p:cNvGrpSpPr/>
        <p:nvPr/>
      </p:nvGrpSpPr>
      <p:grpSpPr>
        <a:xfrm>
          <a:off x="0" y="0"/>
          <a:ext cx="0" cy="0"/>
          <a:chOff x="0" y="0"/>
          <a:chExt cx="0" cy="0"/>
        </a:xfrm>
      </p:grpSpPr>
      <p:sp>
        <p:nvSpPr>
          <p:cNvPr id="272" name="Google Shape;272;p12"/>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9"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rot="10800000">
                <a:off x="1063183"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10800000">
                <a:off x="604976"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10800000">
                <a:off x="604976"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10800000">
                <a:off x="146769" y="3441"/>
                <a:ext cx="316800" cy="1384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800000">
                <a:off x="146769" y="3430"/>
                <a:ext cx="316800" cy="1036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10800000">
                <a:off x="146769" y="3406"/>
                <a:ext cx="316800" cy="340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a:off x="6775084"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7367299"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7367299"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a:off x="7959516"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a:off x="7959516"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a:off x="7959516"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8551731" y="3354008"/>
                <a:ext cx="409500" cy="178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a:off x="8551731" y="3804008"/>
                <a:ext cx="409500" cy="13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3"/>
              <p:cNvSpPr/>
              <p:nvPr/>
            </p:nvSpPr>
            <p:spPr>
              <a:xfrm>
                <a:off x="8551731" y="2904008"/>
                <a:ext cx="409500" cy="22395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3"/>
              <p:cNvSpPr/>
              <p:nvPr/>
            </p:nvSpPr>
            <p:spPr>
              <a:xfrm>
                <a:off x="8551731" y="4703408"/>
                <a:ext cx="409500" cy="440100"/>
              </a:xfrm>
              <a:prstGeom prst="round2SameRect">
                <a:avLst>
                  <a:gd fmla="val 50000" name="adj1"/>
                  <a:gd fmla="val 0"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82" name="Google Shape;82;p3"/>
          <p:cNvSpPr txBox="1"/>
          <p:nvPr>
            <p:ph type="title"/>
          </p:nvPr>
        </p:nvSpPr>
        <p:spPr>
          <a:xfrm>
            <a:off x="824000" y="1613825"/>
            <a:ext cx="5857800" cy="18729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83" name="Google Shape;83;p3"/>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4"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9" name="Google Shape;89;p4"/>
          <p:cNvSpPr txBox="1"/>
          <p:nvPr>
            <p:ph idx="1" type="body"/>
          </p:nvPr>
        </p:nvSpPr>
        <p:spPr>
          <a:xfrm>
            <a:off x="1303800" y="1990050"/>
            <a:ext cx="70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0" name="Google Shape;90;p4"/>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9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5"/>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6" name="Google Shape;96;p5"/>
          <p:cNvSpPr txBox="1"/>
          <p:nvPr>
            <p:ph idx="1" type="body"/>
          </p:nvPr>
        </p:nvSpPr>
        <p:spPr>
          <a:xfrm>
            <a:off x="130380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7" name="Google Shape;97;p5"/>
          <p:cNvSpPr txBox="1"/>
          <p:nvPr>
            <p:ph idx="2" type="body"/>
          </p:nvPr>
        </p:nvSpPr>
        <p:spPr>
          <a:xfrm>
            <a:off x="4903650" y="1990050"/>
            <a:ext cx="3430500" cy="25416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5"/>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9"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4" name="Google Shape;104;p6"/>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05"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7"/>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7"/>
          <p:cNvSpPr txBox="1"/>
          <p:nvPr>
            <p:ph type="title"/>
          </p:nvPr>
        </p:nvSpPr>
        <p:spPr>
          <a:xfrm>
            <a:off x="1303800" y="598575"/>
            <a:ext cx="3312000" cy="1590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0" name="Google Shape;110;p7"/>
          <p:cNvSpPr txBox="1"/>
          <p:nvPr>
            <p:ph idx="1" type="body"/>
          </p:nvPr>
        </p:nvSpPr>
        <p:spPr>
          <a:xfrm>
            <a:off x="1303800" y="2309675"/>
            <a:ext cx="3312000" cy="2221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11" name="Google Shape;111;p7"/>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dk1"/>
        </a:solidFill>
      </p:bgPr>
    </p:bg>
    <p:spTree>
      <p:nvGrpSpPr>
        <p:cNvPr id="112"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8"/>
              <p:cNvSpPr/>
              <p:nvPr/>
            </p:nvSpPr>
            <p:spPr>
              <a:xfrm rot="-8648551">
                <a:off x="7594313" y="527721"/>
                <a:ext cx="937226" cy="937226"/>
              </a:xfrm>
              <a:prstGeom prst="pie">
                <a:avLst>
                  <a:gd fmla="val 19376841"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rot="2150259">
                <a:off x="8408218" y="2008610"/>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8"/>
              <p:cNvSpPr/>
              <p:nvPr/>
            </p:nvSpPr>
            <p:spPr>
              <a:xfrm rot="2150259">
                <a:off x="6868362" y="196705"/>
                <a:ext cx="393004" cy="393004"/>
              </a:xfrm>
              <a:prstGeom prst="pie">
                <a:avLst>
                  <a:gd fmla="val 5699893" name="adj1"/>
                  <a:gd fmla="val 12313574" name="adj2"/>
                </a:avLst>
              </a:prstGeom>
              <a:solidFill>
                <a:schemeClr val="lt1">
                  <a:alpha val="90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5" name="Google Shape;125;p8"/>
          <p:cNvSpPr txBox="1"/>
          <p:nvPr>
            <p:ph type="title"/>
          </p:nvPr>
        </p:nvSpPr>
        <p:spPr>
          <a:xfrm>
            <a:off x="824000" y="763600"/>
            <a:ext cx="5857800" cy="35733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26" name="Google Shape;126;p8"/>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27"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9"/>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1" name="Google Shape;131;p9"/>
          <p:cNvSpPr txBox="1"/>
          <p:nvPr>
            <p:ph type="title"/>
          </p:nvPr>
        </p:nvSpPr>
        <p:spPr>
          <a:xfrm>
            <a:off x="1303800" y="598575"/>
            <a:ext cx="3430500" cy="19902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2" name="Google Shape;132;p9"/>
          <p:cNvSpPr txBox="1"/>
          <p:nvPr>
            <p:ph idx="1" type="subTitle"/>
          </p:nvPr>
        </p:nvSpPr>
        <p:spPr>
          <a:xfrm>
            <a:off x="1303800" y="2743203"/>
            <a:ext cx="3430500" cy="7260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33" name="Google Shape;133;p9"/>
          <p:cNvSpPr txBox="1"/>
          <p:nvPr>
            <p:ph idx="2" type="body"/>
          </p:nvPr>
        </p:nvSpPr>
        <p:spPr>
          <a:xfrm>
            <a:off x="4903700" y="661000"/>
            <a:ext cx="3430500" cy="3870600"/>
          </a:xfrm>
          <a:prstGeom prst="rect">
            <a:avLst/>
          </a:prstGeom>
          <a:ln cap="flat" cmpd="sng" w="9525">
            <a:solidFill>
              <a:schemeClr val="lt1"/>
            </a:solidFill>
            <a:prstDash val="solid"/>
            <a:round/>
            <a:headEnd len="sm" w="sm" type="none"/>
            <a:tailEnd len="sm" w="sm" type="none"/>
          </a:ln>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34" name="Google Shape;134;p9"/>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5"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0"/>
            <p:cNvSpPr/>
            <p:nvPr/>
          </p:nvSpPr>
          <p:spPr>
            <a:xfrm rot="-5400000">
              <a:off x="348199" y="179450"/>
              <a:ext cx="1116300" cy="1116300"/>
            </a:xfrm>
            <a:prstGeom prst="pie">
              <a:avLst>
                <a:gd fmla="val 10792838" name="adj1"/>
                <a:gd fmla="val 16200000" name="adj2"/>
              </a:avLst>
            </a:prstGeom>
            <a:solidFill>
              <a:schemeClr val="dk2">
                <a:alpha val="12549"/>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0"/>
          <p:cNvSpPr txBox="1"/>
          <p:nvPr>
            <p:ph idx="1" type="body"/>
          </p:nvPr>
        </p:nvSpPr>
        <p:spPr>
          <a:xfrm>
            <a:off x="1303800" y="4138975"/>
            <a:ext cx="5843100" cy="534900"/>
          </a:xfrm>
          <a:prstGeom prst="rect">
            <a:avLst/>
          </a:prstGeom>
        </p:spPr>
        <p:txBody>
          <a:bodyPr anchorCtr="0" anchor="t"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40" name="Google Shape;140;p10"/>
          <p:cNvSpPr txBox="1"/>
          <p:nvPr>
            <p:ph idx="12" type="sldNum"/>
          </p:nvPr>
        </p:nvSpPr>
        <p:spPr>
          <a:xfrm>
            <a:off x="8451046" y="4736976"/>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mentu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b="1" sz="2800">
                <a:solidFill>
                  <a:schemeClr val="dk2"/>
                </a:solidFill>
                <a:latin typeface="Maven Pro"/>
                <a:ea typeface="Maven Pro"/>
                <a:cs typeface="Maven Pro"/>
                <a:sym typeface="Maven Pro"/>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indent="-298450" lvl="1" marL="914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indent="-298450" lvl="2" marL="1371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indent="-298450" lvl="3" marL="1828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indent="-298450" lvl="4" marL="22860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indent="-298450" lvl="5" marL="27432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indent="-298450" lvl="6" marL="32004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indent="-298450" lvl="7" marL="36576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indent="-298450" lvl="8" marL="411480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p:txBody>
      </p:sp>
      <p:sp>
        <p:nvSpPr>
          <p:cNvPr id="8" name="Google Shape;8;p1"/>
          <p:cNvSpPr txBox="1"/>
          <p:nvPr>
            <p:ph idx="12" type="sldNum"/>
          </p:nvPr>
        </p:nvSpPr>
        <p:spPr>
          <a:xfrm>
            <a:off x="8451046" y="4736976"/>
            <a:ext cx="548700" cy="393600"/>
          </a:xfrm>
          <a:prstGeom prst="rect">
            <a:avLst/>
          </a:prstGeom>
          <a:noFill/>
          <a:ln>
            <a:noFill/>
          </a:ln>
        </p:spPr>
        <p:txBody>
          <a:bodyPr anchorCtr="0" anchor="ctr" bIns="91425" lIns="91425" spcFirstLastPara="1" rIns="91425" wrap="square" tIns="91425">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s://mbelmear.github.io/CSCI-331/Final%20Project/"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csci331.cs.montana.edu/~n56t363/final/" TargetMode="Externa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hyperlink" Target="https://www.epa.gov/accessibility/what-section-508" TargetMode="External"/><Relationship Id="rId4" Type="http://schemas.openxmlformats.org/officeDocument/2006/relationships/hyperlink" Target="https://www.natlawreview.com/article/cautionary-ruling-website-accessibility-gil-v-winn-dixie-stores" TargetMode="External"/><Relationship Id="rId5" Type="http://schemas.openxmlformats.org/officeDocument/2006/relationships/hyperlink" Target="https://www.cnbc.com/2019/10/07/dominos-supreme-court.html" TargetMode="External"/><Relationship Id="rId6" Type="http://schemas.openxmlformats.org/officeDocument/2006/relationships/hyperlink" Target="https://www.w3.org/TR/WCAG21/"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medium.com/@ericapantojacs/semantic-html-cheat-sheet-9194768368bb" TargetMode="External"/><Relationship Id="rId4" Type="http://schemas.openxmlformats.org/officeDocument/2006/relationships/hyperlink" Target="https://medium.com/@ericapantojacs/semantic-html-cheat-sheet-9194768368bb" TargetMode="External"/><Relationship Id="rId5" Type="http://schemas.openxmlformats.org/officeDocument/2006/relationships/hyperlink" Target="https://medium.com/@ericapantojacs/semantic-html-cheat-sheet-9194768368bb"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13"/>
          <p:cNvSpPr txBox="1"/>
          <p:nvPr>
            <p:ph type="ctrTitle"/>
          </p:nvPr>
        </p:nvSpPr>
        <p:spPr>
          <a:xfrm>
            <a:off x="824000" y="1613813"/>
            <a:ext cx="4255500" cy="1872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u="sng">
                <a:hlinkClick r:id="rId3"/>
              </a:rPr>
              <a:t>Web Accessibility</a:t>
            </a:r>
            <a:endParaRPr/>
          </a:p>
        </p:txBody>
      </p:sp>
      <p:sp>
        <p:nvSpPr>
          <p:cNvPr id="278" name="Google Shape;278;p13"/>
          <p:cNvSpPr txBox="1"/>
          <p:nvPr>
            <p:ph idx="1" type="subTitle"/>
          </p:nvPr>
        </p:nvSpPr>
        <p:spPr>
          <a:xfrm>
            <a:off x="824000" y="3596300"/>
            <a:ext cx="4255500" cy="69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By Megan Steinmasel and </a:t>
            </a:r>
            <a:r>
              <a:rPr lang="en"/>
              <a:t>Michael Belmear</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22"/>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Keep in Mind - Assistive Technologies</a:t>
            </a:r>
            <a:endParaRPr/>
          </a:p>
        </p:txBody>
      </p:sp>
      <p:sp>
        <p:nvSpPr>
          <p:cNvPr id="335" name="Google Shape;335;p22"/>
          <p:cNvSpPr txBox="1"/>
          <p:nvPr>
            <p:ph idx="1" type="body"/>
          </p:nvPr>
        </p:nvSpPr>
        <p:spPr>
          <a:xfrm>
            <a:off x="1303800" y="1477575"/>
            <a:ext cx="7030500" cy="2757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Screen magnifiers</a:t>
            </a:r>
            <a:endParaRPr/>
          </a:p>
          <a:p>
            <a:pPr indent="-311150" lvl="0" marL="457200" rtl="0" algn="l">
              <a:spcBef>
                <a:spcPts val="0"/>
              </a:spcBef>
              <a:spcAft>
                <a:spcPts val="0"/>
              </a:spcAft>
              <a:buSzPts val="1300"/>
              <a:buChar char="●"/>
            </a:pPr>
            <a:r>
              <a:rPr lang="en"/>
              <a:t>Screen readers</a:t>
            </a:r>
            <a:endParaRPr/>
          </a:p>
          <a:p>
            <a:pPr indent="-311150" lvl="0" marL="457200" rtl="0" algn="l">
              <a:spcBef>
                <a:spcPts val="0"/>
              </a:spcBef>
              <a:spcAft>
                <a:spcPts val="0"/>
              </a:spcAft>
              <a:buSzPts val="1300"/>
              <a:buChar char="●"/>
            </a:pPr>
            <a:r>
              <a:rPr lang="en"/>
              <a:t>Text-to-</a:t>
            </a:r>
            <a:r>
              <a:rPr lang="en"/>
              <a:t>speech</a:t>
            </a:r>
            <a:r>
              <a:rPr lang="en"/>
              <a:t> software</a:t>
            </a:r>
            <a:endParaRPr/>
          </a:p>
          <a:p>
            <a:pPr indent="-311150" lvl="1" marL="914400" rtl="0" algn="l">
              <a:spcBef>
                <a:spcPts val="0"/>
              </a:spcBef>
              <a:spcAft>
                <a:spcPts val="0"/>
              </a:spcAft>
              <a:buSzPts val="1300"/>
              <a:buChar char="○"/>
            </a:pPr>
            <a:r>
              <a:rPr lang="en" sz="1300"/>
              <a:t>Used to convert text to synthetic speech</a:t>
            </a:r>
            <a:endParaRPr sz="1300"/>
          </a:p>
          <a:p>
            <a:pPr indent="-311150" lvl="0" marL="457200" rtl="0" algn="l">
              <a:spcBef>
                <a:spcPts val="0"/>
              </a:spcBef>
              <a:spcAft>
                <a:spcPts val="0"/>
              </a:spcAft>
              <a:buSzPts val="1300"/>
              <a:buChar char="●"/>
            </a:pPr>
            <a:r>
              <a:rPr lang="en"/>
              <a:t>Speech recognition software</a:t>
            </a:r>
            <a:endParaRPr/>
          </a:p>
          <a:p>
            <a:pPr indent="-311150" lvl="1" marL="914400" rtl="0" algn="l">
              <a:spcBef>
                <a:spcPts val="0"/>
              </a:spcBef>
              <a:spcAft>
                <a:spcPts val="0"/>
              </a:spcAft>
              <a:buSzPts val="1300"/>
              <a:buChar char="○"/>
            </a:pPr>
            <a:r>
              <a:rPr lang="en" sz="1300"/>
              <a:t>Used to allow spoken control</a:t>
            </a:r>
            <a:endParaRPr sz="1300"/>
          </a:p>
          <a:p>
            <a:pPr indent="-311150" lvl="0" marL="457200" rtl="0" algn="l">
              <a:spcBef>
                <a:spcPts val="0"/>
              </a:spcBef>
              <a:spcAft>
                <a:spcPts val="0"/>
              </a:spcAft>
              <a:buSzPts val="1300"/>
              <a:buChar char="●"/>
            </a:pPr>
            <a:r>
              <a:rPr lang="en"/>
              <a:t>Keyboard simulators</a:t>
            </a:r>
            <a:endParaRPr/>
          </a:p>
          <a:p>
            <a:pPr indent="-311150" lvl="1" marL="914400" rtl="0" algn="l">
              <a:spcBef>
                <a:spcPts val="0"/>
              </a:spcBef>
              <a:spcAft>
                <a:spcPts val="0"/>
              </a:spcAft>
              <a:buSzPts val="1300"/>
              <a:buChar char="○"/>
            </a:pPr>
            <a:r>
              <a:rPr lang="en" sz="1300"/>
              <a:t>Head pointers, on-screen keyboards, and single switches, used to simulate a keyboard</a:t>
            </a:r>
            <a:endParaRPr sz="1300"/>
          </a:p>
          <a:p>
            <a:pPr indent="-311150" lvl="0" marL="457200" rtl="0" algn="l">
              <a:spcBef>
                <a:spcPts val="0"/>
              </a:spcBef>
              <a:spcAft>
                <a:spcPts val="0"/>
              </a:spcAft>
              <a:buSzPts val="1300"/>
              <a:buChar char="●"/>
            </a:pPr>
            <a:r>
              <a:rPr lang="en"/>
              <a:t>Mouse simulators</a:t>
            </a:r>
            <a:endParaRPr/>
          </a:p>
          <a:p>
            <a:pPr indent="-311150" lvl="1" marL="914400" rtl="0" algn="l">
              <a:spcBef>
                <a:spcPts val="0"/>
              </a:spcBef>
              <a:spcAft>
                <a:spcPts val="0"/>
              </a:spcAft>
              <a:buSzPts val="1300"/>
              <a:buChar char="○"/>
            </a:pPr>
            <a:r>
              <a:rPr lang="en" sz="1300"/>
              <a:t>Pointing devices used to </a:t>
            </a:r>
            <a:r>
              <a:rPr lang="en" sz="1300"/>
              <a:t>simulate mouse</a:t>
            </a:r>
            <a:r>
              <a:rPr lang="en" sz="1300"/>
              <a:t> pointing and clicking</a:t>
            </a:r>
            <a:endParaRPr sz="13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23"/>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Accessibility Checkers</a:t>
            </a:r>
            <a:endParaRPr/>
          </a:p>
        </p:txBody>
      </p:sp>
      <p:sp>
        <p:nvSpPr>
          <p:cNvPr id="341" name="Google Shape;341;p23"/>
          <p:cNvSpPr txBox="1"/>
          <p:nvPr>
            <p:ph idx="1" type="body"/>
          </p:nvPr>
        </p:nvSpPr>
        <p:spPr>
          <a:xfrm>
            <a:off x="772425" y="1597875"/>
            <a:ext cx="2927400" cy="3204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t>Validators</a:t>
            </a:r>
            <a:endParaRPr/>
          </a:p>
          <a:p>
            <a:pPr indent="-311150" lvl="1" marL="914400" rtl="0" algn="l">
              <a:spcBef>
                <a:spcPts val="0"/>
              </a:spcBef>
              <a:spcAft>
                <a:spcPts val="0"/>
              </a:spcAft>
              <a:buSzPts val="1300"/>
              <a:buChar char="○"/>
            </a:pPr>
            <a:r>
              <a:rPr lang="en" sz="1300"/>
              <a:t>W3C Markup Validation Service</a:t>
            </a:r>
            <a:endParaRPr sz="1300"/>
          </a:p>
          <a:p>
            <a:pPr indent="-311150" lvl="0" marL="457200" rtl="0" algn="l">
              <a:spcBef>
                <a:spcPts val="0"/>
              </a:spcBef>
              <a:spcAft>
                <a:spcPts val="0"/>
              </a:spcAft>
              <a:buSzPts val="1300"/>
              <a:buChar char="●"/>
            </a:pPr>
            <a:r>
              <a:rPr lang="en"/>
              <a:t>Accessibility Checkers</a:t>
            </a:r>
            <a:endParaRPr/>
          </a:p>
          <a:p>
            <a:pPr indent="-311150" lvl="1" marL="914400" rtl="0" algn="l">
              <a:spcBef>
                <a:spcPts val="0"/>
              </a:spcBef>
              <a:spcAft>
                <a:spcPts val="0"/>
              </a:spcAft>
              <a:buSzPts val="1300"/>
              <a:buChar char="○"/>
            </a:pPr>
            <a:r>
              <a:rPr lang="en" sz="1300"/>
              <a:t>There are s</a:t>
            </a:r>
            <a:r>
              <a:rPr lang="en" sz="1300"/>
              <a:t>everal on the market, we chose the </a:t>
            </a:r>
            <a:r>
              <a:rPr i="1" lang="en" sz="1300"/>
              <a:t>Siteimprove Accessibility Checker</a:t>
            </a:r>
            <a:r>
              <a:rPr lang="en" sz="1300"/>
              <a:t> Chrome Extension</a:t>
            </a:r>
            <a:endParaRPr sz="1300"/>
          </a:p>
          <a:p>
            <a:pPr indent="-311150" lvl="1" marL="914400" rtl="0" algn="l">
              <a:spcBef>
                <a:spcPts val="0"/>
              </a:spcBef>
              <a:spcAft>
                <a:spcPts val="0"/>
              </a:spcAft>
              <a:buSzPts val="1300"/>
              <a:buChar char="○"/>
            </a:pPr>
            <a:r>
              <a:rPr i="1" lang="en" sz="1300"/>
              <a:t>Siteimprove Accessibility Checker</a:t>
            </a:r>
            <a:r>
              <a:rPr lang="en" sz="1300"/>
              <a:t> checks if a web page is ADA accessible</a:t>
            </a:r>
            <a:endParaRPr sz="1300"/>
          </a:p>
        </p:txBody>
      </p:sp>
      <p:pic>
        <p:nvPicPr>
          <p:cNvPr id="342" name="Google Shape;342;p23"/>
          <p:cNvPicPr preferRelativeResize="0"/>
          <p:nvPr/>
        </p:nvPicPr>
        <p:blipFill>
          <a:blip r:embed="rId3">
            <a:alphaModFix/>
          </a:blip>
          <a:stretch>
            <a:fillRect/>
          </a:stretch>
        </p:blipFill>
        <p:spPr>
          <a:xfrm>
            <a:off x="4040600" y="1521925"/>
            <a:ext cx="4822651" cy="27492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6" name="Shape 346"/>
        <p:cNvGrpSpPr/>
        <p:nvPr/>
      </p:nvGrpSpPr>
      <p:grpSpPr>
        <a:xfrm>
          <a:off x="0" y="0"/>
          <a:ext cx="0" cy="0"/>
          <a:chOff x="0" y="0"/>
          <a:chExt cx="0" cy="0"/>
        </a:xfrm>
      </p:grpSpPr>
      <p:sp>
        <p:nvSpPr>
          <p:cNvPr id="347" name="Google Shape;347;p2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 1</a:t>
            </a:r>
            <a:endParaRPr/>
          </a:p>
        </p:txBody>
      </p:sp>
      <p:sp>
        <p:nvSpPr>
          <p:cNvPr id="348" name="Google Shape;348;p24"/>
          <p:cNvSpPr txBox="1"/>
          <p:nvPr>
            <p:ph idx="1" type="body"/>
          </p:nvPr>
        </p:nvSpPr>
        <p:spPr>
          <a:xfrm>
            <a:off x="5153525" y="1323475"/>
            <a:ext cx="3098100" cy="4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 </a:t>
            </a:r>
            <a:endParaRPr/>
          </a:p>
        </p:txBody>
      </p:sp>
      <p:pic>
        <p:nvPicPr>
          <p:cNvPr id="349" name="Google Shape;349;p24"/>
          <p:cNvPicPr preferRelativeResize="0"/>
          <p:nvPr/>
        </p:nvPicPr>
        <p:blipFill>
          <a:blip r:embed="rId3">
            <a:alphaModFix/>
          </a:blip>
          <a:stretch>
            <a:fillRect/>
          </a:stretch>
        </p:blipFill>
        <p:spPr>
          <a:xfrm>
            <a:off x="1088737" y="1463825"/>
            <a:ext cx="6966523" cy="32281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3" name="Shape 353"/>
        <p:cNvGrpSpPr/>
        <p:nvPr/>
      </p:nvGrpSpPr>
      <p:grpSpPr>
        <a:xfrm>
          <a:off x="0" y="0"/>
          <a:ext cx="0" cy="0"/>
          <a:chOff x="0" y="0"/>
          <a:chExt cx="0" cy="0"/>
        </a:xfrm>
      </p:grpSpPr>
      <p:sp>
        <p:nvSpPr>
          <p:cNvPr id="354" name="Google Shape;354;p2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 1</a:t>
            </a:r>
            <a:endParaRPr/>
          </a:p>
        </p:txBody>
      </p:sp>
      <p:pic>
        <p:nvPicPr>
          <p:cNvPr id="355" name="Google Shape;355;p25"/>
          <p:cNvPicPr preferRelativeResize="0"/>
          <p:nvPr/>
        </p:nvPicPr>
        <p:blipFill>
          <a:blip r:embed="rId3">
            <a:alphaModFix/>
          </a:blip>
          <a:stretch>
            <a:fillRect/>
          </a:stretch>
        </p:blipFill>
        <p:spPr>
          <a:xfrm>
            <a:off x="1594200" y="1310750"/>
            <a:ext cx="5865400" cy="3665875"/>
          </a:xfrm>
          <a:prstGeom prst="rect">
            <a:avLst/>
          </a:prstGeom>
          <a:noFill/>
          <a:ln>
            <a:noFill/>
          </a:ln>
        </p:spPr>
      </p:pic>
      <p:sp>
        <p:nvSpPr>
          <p:cNvPr id="356" name="Google Shape;356;p25"/>
          <p:cNvSpPr txBox="1"/>
          <p:nvPr>
            <p:ph idx="1" type="body"/>
          </p:nvPr>
        </p:nvSpPr>
        <p:spPr>
          <a:xfrm>
            <a:off x="6448350" y="878525"/>
            <a:ext cx="1199400" cy="12180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7000">
                <a:solidFill>
                  <a:srgbClr val="BDC1C6"/>
                </a:solidFill>
                <a:latin typeface="Roboto"/>
                <a:ea typeface="Roboto"/>
                <a:cs typeface="Roboto"/>
                <a:sym typeface="Roboto"/>
              </a:rPr>
              <a:t>❌</a:t>
            </a:r>
            <a:r>
              <a:rPr lang="en" sz="7000"/>
              <a:t> </a:t>
            </a:r>
            <a:endParaRPr sz="70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5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0" name="Shape 360"/>
        <p:cNvGrpSpPr/>
        <p:nvPr/>
      </p:nvGrpSpPr>
      <p:grpSpPr>
        <a:xfrm>
          <a:off x="0" y="0"/>
          <a:ext cx="0" cy="0"/>
          <a:chOff x="0" y="0"/>
          <a:chExt cx="0" cy="0"/>
        </a:xfrm>
      </p:grpSpPr>
      <p:sp>
        <p:nvSpPr>
          <p:cNvPr id="361" name="Google Shape;361;p2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 2</a:t>
            </a:r>
            <a:endParaRPr/>
          </a:p>
        </p:txBody>
      </p:sp>
      <p:sp>
        <p:nvSpPr>
          <p:cNvPr id="362" name="Google Shape;362;p26"/>
          <p:cNvSpPr txBox="1"/>
          <p:nvPr>
            <p:ph idx="1" type="body"/>
          </p:nvPr>
        </p:nvSpPr>
        <p:spPr>
          <a:xfrm>
            <a:off x="3275975" y="656900"/>
            <a:ext cx="5466000" cy="6435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u="sng">
                <a:hlinkClick r:id="rId3"/>
              </a:rPr>
              <a:t>https://csci331.cs.montana.edu/~n56t363/final/</a:t>
            </a:r>
            <a:endParaRPr u="sng"/>
          </a:p>
          <a:p>
            <a:pPr indent="-311150" lvl="0" marL="457200" rtl="0" algn="l">
              <a:spcBef>
                <a:spcPts val="0"/>
              </a:spcBef>
              <a:spcAft>
                <a:spcPts val="0"/>
              </a:spcAft>
              <a:buSzPts val="1300"/>
              <a:buChar char="●"/>
            </a:pPr>
            <a:r>
              <a:rPr lang="en" u="sng"/>
              <a:t>https://mbelmear.github.io/CSCI-331/Final%20Project/</a:t>
            </a:r>
            <a:endParaRPr u="sng"/>
          </a:p>
        </p:txBody>
      </p:sp>
      <p:pic>
        <p:nvPicPr>
          <p:cNvPr id="363" name="Google Shape;363;p26"/>
          <p:cNvPicPr preferRelativeResize="0"/>
          <p:nvPr/>
        </p:nvPicPr>
        <p:blipFill>
          <a:blip r:embed="rId4">
            <a:alphaModFix/>
          </a:blip>
          <a:stretch>
            <a:fillRect/>
          </a:stretch>
        </p:blipFill>
        <p:spPr>
          <a:xfrm>
            <a:off x="1591300" y="1389600"/>
            <a:ext cx="6098299" cy="353749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7" name="Shape 367"/>
        <p:cNvGrpSpPr/>
        <p:nvPr/>
      </p:nvGrpSpPr>
      <p:grpSpPr>
        <a:xfrm>
          <a:off x="0" y="0"/>
          <a:ext cx="0" cy="0"/>
          <a:chOff x="0" y="0"/>
          <a:chExt cx="0" cy="0"/>
        </a:xfrm>
      </p:grpSpPr>
      <p:sp>
        <p:nvSpPr>
          <p:cNvPr id="368" name="Google Shape;368;p2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Demo 2</a:t>
            </a:r>
            <a:endParaRPr/>
          </a:p>
        </p:txBody>
      </p:sp>
      <p:pic>
        <p:nvPicPr>
          <p:cNvPr id="369" name="Google Shape;369;p27"/>
          <p:cNvPicPr preferRelativeResize="0"/>
          <p:nvPr/>
        </p:nvPicPr>
        <p:blipFill rotWithShape="1">
          <a:blip r:embed="rId3">
            <a:alphaModFix/>
          </a:blip>
          <a:srcRect b="11754" l="0" r="0" t="0"/>
          <a:stretch/>
        </p:blipFill>
        <p:spPr>
          <a:xfrm>
            <a:off x="1513250" y="1283300"/>
            <a:ext cx="6611599" cy="3646675"/>
          </a:xfrm>
          <a:prstGeom prst="rect">
            <a:avLst/>
          </a:prstGeom>
          <a:noFill/>
          <a:ln>
            <a:noFill/>
          </a:ln>
        </p:spPr>
      </p:pic>
      <p:sp>
        <p:nvSpPr>
          <p:cNvPr id="370" name="Google Shape;370;p27"/>
          <p:cNvSpPr txBox="1"/>
          <p:nvPr>
            <p:ph idx="1" type="body"/>
          </p:nvPr>
        </p:nvSpPr>
        <p:spPr>
          <a:xfrm>
            <a:off x="6919600" y="554400"/>
            <a:ext cx="1663200" cy="16938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1200"/>
              </a:spcAft>
              <a:buNone/>
            </a:pPr>
            <a:r>
              <a:rPr lang="en"/>
              <a:t> </a:t>
            </a:r>
            <a:r>
              <a:rPr lang="en" sz="10000">
                <a:solidFill>
                  <a:srgbClr val="E8EAED"/>
                </a:solidFill>
                <a:latin typeface="Roboto"/>
                <a:ea typeface="Roboto"/>
                <a:cs typeface="Roboto"/>
                <a:sym typeface="Roboto"/>
              </a:rPr>
              <a:t>✅</a:t>
            </a:r>
            <a:endParaRPr sz="585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14"/>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What is Web Accessibility?</a:t>
            </a:r>
            <a:endParaRPr/>
          </a:p>
        </p:txBody>
      </p:sp>
      <p:sp>
        <p:nvSpPr>
          <p:cNvPr id="284" name="Google Shape;284;p14"/>
          <p:cNvSpPr txBox="1"/>
          <p:nvPr>
            <p:ph idx="1" type="body"/>
          </p:nvPr>
        </p:nvSpPr>
        <p:spPr>
          <a:xfrm>
            <a:off x="1303800" y="1544050"/>
            <a:ext cx="7030500" cy="2904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Formal Definition</a:t>
            </a:r>
            <a:endParaRPr/>
          </a:p>
          <a:p>
            <a:pPr indent="-311150" lvl="1" marL="914400" rtl="0" algn="l">
              <a:spcBef>
                <a:spcPts val="0"/>
              </a:spcBef>
              <a:spcAft>
                <a:spcPts val="0"/>
              </a:spcAft>
              <a:buSzPts val="1300"/>
              <a:buChar char="○"/>
            </a:pPr>
            <a:r>
              <a:rPr lang="en" sz="1300">
                <a:highlight>
                  <a:schemeClr val="lt1"/>
                </a:highlight>
              </a:rPr>
              <a:t>Web accessibility is the inclusive practice of ensuring there are no barriers that prevent interaction with, or access to, websites on the World Wide Web by people with physical disabilities, situational disabilities, and socio-economic restrictions on bandwidth and speed.</a:t>
            </a:r>
            <a:endParaRPr sz="1300">
              <a:highlight>
                <a:schemeClr val="lt1"/>
              </a:highlight>
            </a:endParaRPr>
          </a:p>
          <a:p>
            <a:pPr indent="-311150" lvl="0" marL="457200" rtl="0" algn="l">
              <a:spcBef>
                <a:spcPts val="0"/>
              </a:spcBef>
              <a:spcAft>
                <a:spcPts val="0"/>
              </a:spcAft>
              <a:buSzPts val="1300"/>
              <a:buChar char="●"/>
            </a:pPr>
            <a:r>
              <a:rPr lang="en">
                <a:highlight>
                  <a:schemeClr val="lt1"/>
                </a:highlight>
              </a:rPr>
              <a:t>Web accessibility encompasses all disabilities that affect access to the web, including:</a:t>
            </a:r>
            <a:endParaRPr b="1">
              <a:highlight>
                <a:schemeClr val="lt1"/>
              </a:highlight>
            </a:endParaRPr>
          </a:p>
          <a:p>
            <a:pPr indent="-311150" lvl="1" marL="914400" rtl="0" algn="l">
              <a:spcBef>
                <a:spcPts val="0"/>
              </a:spcBef>
              <a:spcAft>
                <a:spcPts val="0"/>
              </a:spcAft>
              <a:buSzPts val="1300"/>
              <a:buChar char="○"/>
            </a:pPr>
            <a:r>
              <a:rPr lang="en" sz="1300">
                <a:highlight>
                  <a:schemeClr val="lt1"/>
                </a:highlight>
              </a:rPr>
              <a:t>Auditory</a:t>
            </a:r>
            <a:endParaRPr sz="1300">
              <a:highlight>
                <a:schemeClr val="lt1"/>
              </a:highlight>
            </a:endParaRPr>
          </a:p>
          <a:p>
            <a:pPr indent="-311150" lvl="1" marL="914400" rtl="0" algn="l">
              <a:spcBef>
                <a:spcPts val="0"/>
              </a:spcBef>
              <a:spcAft>
                <a:spcPts val="0"/>
              </a:spcAft>
              <a:buSzPts val="1300"/>
              <a:buChar char="○"/>
            </a:pPr>
            <a:r>
              <a:rPr lang="en" sz="1300">
                <a:highlight>
                  <a:schemeClr val="lt1"/>
                </a:highlight>
              </a:rPr>
              <a:t>Cognitive</a:t>
            </a:r>
            <a:endParaRPr sz="1300">
              <a:highlight>
                <a:schemeClr val="lt1"/>
              </a:highlight>
            </a:endParaRPr>
          </a:p>
          <a:p>
            <a:pPr indent="-311150" lvl="1" marL="914400" rtl="0" algn="l">
              <a:spcBef>
                <a:spcPts val="0"/>
              </a:spcBef>
              <a:spcAft>
                <a:spcPts val="0"/>
              </a:spcAft>
              <a:buSzPts val="1300"/>
              <a:buChar char="○"/>
            </a:pPr>
            <a:r>
              <a:rPr lang="en" sz="1300">
                <a:highlight>
                  <a:schemeClr val="lt1"/>
                </a:highlight>
              </a:rPr>
              <a:t>Neurological</a:t>
            </a:r>
            <a:endParaRPr sz="1300">
              <a:highlight>
                <a:schemeClr val="lt1"/>
              </a:highlight>
            </a:endParaRPr>
          </a:p>
          <a:p>
            <a:pPr indent="-311150" lvl="1" marL="914400" rtl="0" algn="l">
              <a:spcBef>
                <a:spcPts val="0"/>
              </a:spcBef>
              <a:spcAft>
                <a:spcPts val="0"/>
              </a:spcAft>
              <a:buSzPts val="1300"/>
              <a:buChar char="○"/>
            </a:pPr>
            <a:r>
              <a:rPr lang="en" sz="1300">
                <a:highlight>
                  <a:schemeClr val="lt1"/>
                </a:highlight>
              </a:rPr>
              <a:t>Physical</a:t>
            </a:r>
            <a:endParaRPr sz="1300">
              <a:highlight>
                <a:schemeClr val="lt1"/>
              </a:highlight>
            </a:endParaRPr>
          </a:p>
          <a:p>
            <a:pPr indent="-311150" lvl="1" marL="914400" rtl="0" algn="l">
              <a:spcBef>
                <a:spcPts val="0"/>
              </a:spcBef>
              <a:spcAft>
                <a:spcPts val="0"/>
              </a:spcAft>
              <a:buSzPts val="1300"/>
              <a:buChar char="○"/>
            </a:pPr>
            <a:r>
              <a:rPr lang="en" sz="1300">
                <a:highlight>
                  <a:schemeClr val="lt1"/>
                </a:highlight>
              </a:rPr>
              <a:t>Speech</a:t>
            </a:r>
            <a:endParaRPr sz="1300">
              <a:highlight>
                <a:schemeClr val="lt1"/>
              </a:highlight>
            </a:endParaRPr>
          </a:p>
          <a:p>
            <a:pPr indent="-311150" lvl="1" marL="914400" rtl="0" algn="l">
              <a:spcBef>
                <a:spcPts val="0"/>
              </a:spcBef>
              <a:spcAft>
                <a:spcPts val="0"/>
              </a:spcAft>
              <a:buSzPts val="1300"/>
              <a:buChar char="○"/>
            </a:pPr>
            <a:r>
              <a:rPr lang="en" sz="1300">
                <a:highlight>
                  <a:schemeClr val="lt1"/>
                </a:highlight>
              </a:rPr>
              <a:t>Visual</a:t>
            </a:r>
            <a:endParaRPr sz="1300">
              <a:highlight>
                <a:schemeClr val="lt1"/>
              </a:highlight>
            </a:endParaRPr>
          </a:p>
          <a:p>
            <a:pPr indent="0" lvl="0" marL="0" rtl="0" algn="l">
              <a:spcBef>
                <a:spcPts val="300"/>
              </a:spcBef>
              <a:spcAft>
                <a:spcPts val="1200"/>
              </a:spcAft>
              <a:buNone/>
            </a:pPr>
            <a:r>
              <a:t/>
            </a:r>
            <a:endParaRPr>
              <a:highlight>
                <a:schemeClr val="lt1"/>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15"/>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Who Manages Web </a:t>
            </a:r>
            <a:r>
              <a:rPr lang="en"/>
              <a:t>Accessibility</a:t>
            </a:r>
            <a:r>
              <a:rPr lang="en"/>
              <a:t>?</a:t>
            </a:r>
            <a:endParaRPr/>
          </a:p>
        </p:txBody>
      </p:sp>
      <p:sp>
        <p:nvSpPr>
          <p:cNvPr id="290" name="Google Shape;290;p15"/>
          <p:cNvSpPr txBox="1"/>
          <p:nvPr>
            <p:ph idx="1" type="body"/>
          </p:nvPr>
        </p:nvSpPr>
        <p:spPr>
          <a:xfrm>
            <a:off x="1303800" y="1422900"/>
            <a:ext cx="7030500" cy="3319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T</a:t>
            </a:r>
            <a:r>
              <a:rPr lang="en"/>
              <a:t>here is no </a:t>
            </a:r>
            <a:r>
              <a:rPr lang="en"/>
              <a:t>enforceable</a:t>
            </a:r>
            <a:r>
              <a:rPr lang="en"/>
              <a:t> law related to Web Accessibility, except for government websites.</a:t>
            </a:r>
            <a:endParaRPr/>
          </a:p>
          <a:p>
            <a:pPr indent="-311150" lvl="1" marL="914400" rtl="0" algn="l">
              <a:spcBef>
                <a:spcPts val="0"/>
              </a:spcBef>
              <a:spcAft>
                <a:spcPts val="0"/>
              </a:spcAft>
              <a:buSzPts val="1300"/>
              <a:buChar char="○"/>
            </a:pPr>
            <a:r>
              <a:rPr lang="en" sz="1300"/>
              <a:t>In the case of a government website, the </a:t>
            </a:r>
            <a:r>
              <a:rPr lang="en" sz="1300" u="sng">
                <a:hlinkClick r:id="rId3"/>
              </a:rPr>
              <a:t> Section 508 of the Rehabilitation Act</a:t>
            </a:r>
            <a:r>
              <a:rPr lang="en" sz="1300"/>
              <a:t> must be abided.</a:t>
            </a:r>
            <a:endParaRPr sz="1300"/>
          </a:p>
          <a:p>
            <a:pPr indent="-311150" lvl="0" marL="457200" rtl="0" algn="l">
              <a:spcBef>
                <a:spcPts val="0"/>
              </a:spcBef>
              <a:spcAft>
                <a:spcPts val="0"/>
              </a:spcAft>
              <a:buSzPts val="1300"/>
              <a:buChar char="●"/>
            </a:pPr>
            <a:r>
              <a:rPr lang="en"/>
              <a:t>Just because there is not a formal law related to Web </a:t>
            </a:r>
            <a:r>
              <a:rPr lang="en"/>
              <a:t>Accessibility</a:t>
            </a:r>
            <a:r>
              <a:rPr lang="en"/>
              <a:t>, does not mean </a:t>
            </a:r>
            <a:r>
              <a:rPr lang="en"/>
              <a:t>businesses</a:t>
            </a:r>
            <a:r>
              <a:rPr lang="en"/>
              <a:t> should avoid it.</a:t>
            </a:r>
            <a:endParaRPr/>
          </a:p>
          <a:p>
            <a:pPr indent="-311150" lvl="1" marL="914400" rtl="0" algn="l">
              <a:spcBef>
                <a:spcPts val="0"/>
              </a:spcBef>
              <a:spcAft>
                <a:spcPts val="0"/>
              </a:spcAft>
              <a:buSzPts val="1300"/>
              <a:buChar char="○"/>
            </a:pPr>
            <a:r>
              <a:rPr lang="en" sz="1300" u="sng">
                <a:hlinkClick r:id="rId4"/>
              </a:rPr>
              <a:t>Gil v. Winn-Dixie decision</a:t>
            </a:r>
            <a:endParaRPr sz="1300"/>
          </a:p>
          <a:p>
            <a:pPr indent="-311150" lvl="2" marL="1371600" rtl="0" algn="l">
              <a:spcBef>
                <a:spcPts val="0"/>
              </a:spcBef>
              <a:spcAft>
                <a:spcPts val="0"/>
              </a:spcAft>
              <a:buSzPts val="1300"/>
              <a:buChar char="■"/>
            </a:pPr>
            <a:r>
              <a:rPr lang="en" sz="1300"/>
              <a:t>Ruled that websites may </a:t>
            </a:r>
            <a:r>
              <a:rPr lang="en" sz="1300"/>
              <a:t>constitute</a:t>
            </a:r>
            <a:r>
              <a:rPr lang="en" sz="1300"/>
              <a:t> public </a:t>
            </a:r>
            <a:r>
              <a:rPr lang="en" sz="1300"/>
              <a:t>accommodations</a:t>
            </a:r>
            <a:r>
              <a:rPr lang="en" sz="1300"/>
              <a:t> under ADA.</a:t>
            </a:r>
            <a:endParaRPr sz="1300"/>
          </a:p>
          <a:p>
            <a:pPr indent="-311150" lvl="1" marL="914400" rtl="0" algn="l">
              <a:spcBef>
                <a:spcPts val="0"/>
              </a:spcBef>
              <a:spcAft>
                <a:spcPts val="0"/>
              </a:spcAft>
              <a:buSzPts val="1300"/>
              <a:buChar char="○"/>
            </a:pPr>
            <a:r>
              <a:rPr lang="en" sz="1300" u="sng">
                <a:hlinkClick r:id="rId5"/>
              </a:rPr>
              <a:t> Domino’s Pizza v. Guillermo Robles</a:t>
            </a:r>
            <a:endParaRPr sz="1300"/>
          </a:p>
          <a:p>
            <a:pPr indent="-311150" lvl="2" marL="1371600" rtl="0" algn="l">
              <a:spcBef>
                <a:spcPts val="0"/>
              </a:spcBef>
              <a:spcAft>
                <a:spcPts val="0"/>
              </a:spcAft>
              <a:buSzPts val="1300"/>
              <a:buChar char="■"/>
            </a:pPr>
            <a:r>
              <a:rPr lang="en" sz="1300"/>
              <a:t>A court ruled in favor of Robles, a blind man </a:t>
            </a:r>
            <a:r>
              <a:rPr lang="en" sz="1300"/>
              <a:t>who</a:t>
            </a:r>
            <a:r>
              <a:rPr lang="en" sz="1300"/>
              <a:t> could not order food through Dominos website and app.</a:t>
            </a:r>
            <a:endParaRPr sz="1300"/>
          </a:p>
          <a:p>
            <a:pPr indent="-311150" lvl="0" marL="457200" rtl="0" algn="l">
              <a:spcBef>
                <a:spcPts val="0"/>
              </a:spcBef>
              <a:spcAft>
                <a:spcPts val="0"/>
              </a:spcAft>
              <a:buSzPts val="1300"/>
              <a:buChar char="●"/>
            </a:pPr>
            <a:r>
              <a:rPr lang="en"/>
              <a:t>Web </a:t>
            </a:r>
            <a:r>
              <a:rPr lang="en"/>
              <a:t>Accessibility</a:t>
            </a:r>
            <a:r>
              <a:rPr lang="en"/>
              <a:t> Initiative (WAI)</a:t>
            </a:r>
            <a:endParaRPr/>
          </a:p>
          <a:p>
            <a:pPr indent="-311150" lvl="1" marL="914400" rtl="0" algn="l">
              <a:spcBef>
                <a:spcPts val="0"/>
              </a:spcBef>
              <a:spcAft>
                <a:spcPts val="0"/>
              </a:spcAft>
              <a:buSzPts val="1300"/>
              <a:buChar char="○"/>
            </a:pPr>
            <a:r>
              <a:rPr lang="en" sz="1300"/>
              <a:t>WAI is responsible for the </a:t>
            </a:r>
            <a:r>
              <a:rPr lang="en" sz="1300" u="sng">
                <a:hlinkClick r:id="rId6"/>
              </a:rPr>
              <a:t>Web Content Accessibility Guidelines</a:t>
            </a:r>
            <a:r>
              <a:rPr lang="en" sz="1300"/>
              <a:t> (WCAG).</a:t>
            </a:r>
            <a:endParaRPr sz="1300"/>
          </a:p>
          <a:p>
            <a:pPr indent="0" lvl="0" marL="0" rtl="0" algn="l">
              <a:spcBef>
                <a:spcPts val="1200"/>
              </a:spcBef>
              <a:spcAft>
                <a:spcPts val="0"/>
              </a:spcAft>
              <a:buNone/>
            </a:pPr>
            <a:r>
              <a:t/>
            </a:r>
            <a:endParaRPr/>
          </a:p>
          <a:p>
            <a:pPr indent="0" lvl="0" marL="137160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16"/>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Semantics - </a:t>
            </a:r>
            <a:r>
              <a:rPr lang="en"/>
              <a:t>HTML5</a:t>
            </a:r>
            <a:endParaRPr/>
          </a:p>
        </p:txBody>
      </p:sp>
      <p:sp>
        <p:nvSpPr>
          <p:cNvPr id="296" name="Google Shape;296;p16"/>
          <p:cNvSpPr txBox="1"/>
          <p:nvPr>
            <p:ph idx="1" type="body"/>
          </p:nvPr>
        </p:nvSpPr>
        <p:spPr>
          <a:xfrm>
            <a:off x="1303800" y="1597875"/>
            <a:ext cx="7030500" cy="26796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
                <a:solidFill>
                  <a:srgbClr val="000000"/>
                </a:solidFill>
                <a:highlight>
                  <a:srgbClr val="FFFFFF"/>
                </a:highlight>
              </a:rPr>
              <a:t>Semantic HTML refers to the use of HTML tags that convey the meaning of the content contained within them.</a:t>
            </a:r>
            <a:endParaRPr>
              <a:solidFill>
                <a:srgbClr val="000000"/>
              </a:solidFill>
              <a:highlight>
                <a:srgbClr val="FFFFFF"/>
              </a:highlight>
            </a:endParaRPr>
          </a:p>
          <a:p>
            <a:pPr indent="-311150" lvl="1" marL="914400" rtl="0" algn="l">
              <a:spcBef>
                <a:spcPts val="0"/>
              </a:spcBef>
              <a:spcAft>
                <a:spcPts val="0"/>
              </a:spcAft>
              <a:buClr>
                <a:srgbClr val="000000"/>
              </a:buClr>
              <a:buSzPts val="1300"/>
              <a:buChar char="○"/>
            </a:pPr>
            <a:r>
              <a:rPr lang="en" sz="1300">
                <a:solidFill>
                  <a:srgbClr val="000000"/>
                </a:solidFill>
                <a:highlight>
                  <a:srgbClr val="FFFFFF"/>
                </a:highlight>
              </a:rPr>
              <a:t>By adding semantic HTML tags to your pages, you provide additional information that helps define the roles and relative importance of the different parts of your page.</a:t>
            </a:r>
            <a:endParaRPr sz="1300">
              <a:solidFill>
                <a:srgbClr val="000000"/>
              </a:solidFill>
              <a:highlight>
                <a:srgbClr val="FFFFFF"/>
              </a:highlight>
            </a:endParaRPr>
          </a:p>
          <a:p>
            <a:pPr indent="-311150" lvl="0" marL="457200" rtl="0" algn="l">
              <a:spcBef>
                <a:spcPts val="0"/>
              </a:spcBef>
              <a:spcAft>
                <a:spcPts val="0"/>
              </a:spcAft>
              <a:buClr>
                <a:srgbClr val="000000"/>
              </a:buClr>
              <a:buSzPts val="1300"/>
              <a:buChar char="●"/>
            </a:pPr>
            <a:r>
              <a:rPr lang="en">
                <a:solidFill>
                  <a:srgbClr val="000000"/>
                </a:solidFill>
                <a:highlight>
                  <a:srgbClr val="FFFFFF"/>
                </a:highlight>
              </a:rPr>
              <a:t>Accessibility</a:t>
            </a:r>
            <a:endParaRPr>
              <a:solidFill>
                <a:srgbClr val="000000"/>
              </a:solidFill>
              <a:highlight>
                <a:srgbClr val="FFFFFF"/>
              </a:highlight>
            </a:endParaRPr>
          </a:p>
          <a:p>
            <a:pPr indent="-311150" lvl="1" marL="914400" rtl="0" algn="l">
              <a:spcBef>
                <a:spcPts val="0"/>
              </a:spcBef>
              <a:spcAft>
                <a:spcPts val="0"/>
              </a:spcAft>
              <a:buClr>
                <a:srgbClr val="000000"/>
              </a:buClr>
              <a:buSzPts val="1300"/>
              <a:buChar char="○"/>
            </a:pPr>
            <a:r>
              <a:rPr lang="en" sz="1300">
                <a:solidFill>
                  <a:srgbClr val="000000"/>
                </a:solidFill>
                <a:highlight>
                  <a:srgbClr val="FFFFFF"/>
                </a:highlight>
              </a:rPr>
              <a:t>For </a:t>
            </a:r>
            <a:r>
              <a:rPr lang="en" sz="1300">
                <a:solidFill>
                  <a:srgbClr val="000000"/>
                </a:solidFill>
                <a:highlight>
                  <a:srgbClr val="FFFFFF"/>
                </a:highlight>
              </a:rPr>
              <a:t>sighted</a:t>
            </a:r>
            <a:r>
              <a:rPr lang="en" sz="1300">
                <a:solidFill>
                  <a:srgbClr val="000000"/>
                </a:solidFill>
                <a:highlight>
                  <a:srgbClr val="FFFFFF"/>
                </a:highlight>
              </a:rPr>
              <a:t> users, it is easy to find the headers, footers, articles, or any other section on a webpage because it is visually apparent.</a:t>
            </a:r>
            <a:endParaRPr sz="1300">
              <a:solidFill>
                <a:srgbClr val="000000"/>
              </a:solidFill>
              <a:highlight>
                <a:srgbClr val="FFFFFF"/>
              </a:highlight>
            </a:endParaRPr>
          </a:p>
          <a:p>
            <a:pPr indent="-311150" lvl="1" marL="914400" rtl="0" algn="l">
              <a:spcBef>
                <a:spcPts val="0"/>
              </a:spcBef>
              <a:spcAft>
                <a:spcPts val="0"/>
              </a:spcAft>
              <a:buClr>
                <a:srgbClr val="000000"/>
              </a:buClr>
              <a:buSzPts val="1300"/>
              <a:buChar char="○"/>
            </a:pPr>
            <a:r>
              <a:rPr lang="en" sz="1300">
                <a:solidFill>
                  <a:srgbClr val="000000"/>
                </a:solidFill>
                <a:highlight>
                  <a:srgbClr val="FFFFFF"/>
                </a:highlight>
              </a:rPr>
              <a:t>However, it is not that easy for blind users who use screen readers.</a:t>
            </a:r>
            <a:endParaRPr sz="1300">
              <a:solidFill>
                <a:srgbClr val="000000"/>
              </a:solidFill>
              <a:highlight>
                <a:srgbClr val="FFFFFF"/>
              </a:highlight>
            </a:endParaRPr>
          </a:p>
          <a:p>
            <a:pPr indent="-311150" lvl="0" marL="457200" rtl="0" algn="l">
              <a:spcBef>
                <a:spcPts val="0"/>
              </a:spcBef>
              <a:spcAft>
                <a:spcPts val="0"/>
              </a:spcAft>
              <a:buClr>
                <a:srgbClr val="000000"/>
              </a:buClr>
              <a:buSzPts val="1300"/>
              <a:buChar char="●"/>
            </a:pPr>
            <a:r>
              <a:rPr lang="en">
                <a:solidFill>
                  <a:srgbClr val="000000"/>
                </a:solidFill>
                <a:highlight>
                  <a:srgbClr val="FFFFFF"/>
                </a:highlight>
              </a:rPr>
              <a:t>Semantic tags are also important for search engine optimization.</a:t>
            </a:r>
            <a:endParaRPr>
              <a:solidFill>
                <a:srgbClr val="000000"/>
              </a:solidFill>
              <a:highlight>
                <a:srgbClr val="FFFFFF"/>
              </a:highlight>
            </a:endParaRPr>
          </a:p>
          <a:p>
            <a:pPr indent="-311150" lvl="0" marL="457200" rtl="0" algn="l">
              <a:spcBef>
                <a:spcPts val="0"/>
              </a:spcBef>
              <a:spcAft>
                <a:spcPts val="0"/>
              </a:spcAft>
              <a:buClr>
                <a:srgbClr val="000000"/>
              </a:buClr>
              <a:buSzPts val="1300"/>
              <a:buChar char="●"/>
            </a:pPr>
            <a:r>
              <a:rPr lang="en" u="sng">
                <a:solidFill>
                  <a:schemeClr val="hlink"/>
                </a:solidFill>
                <a:highlight>
                  <a:srgbClr val="FFFFFF"/>
                </a:highlight>
                <a:hlinkClick r:id="rId3"/>
              </a:rPr>
              <a:t>Semantic HTML C</a:t>
            </a:r>
            <a:r>
              <a:rPr lang="en" u="sng">
                <a:solidFill>
                  <a:schemeClr val="hlink"/>
                </a:solidFill>
                <a:highlight>
                  <a:srgbClr val="FFFFFF"/>
                </a:highlight>
                <a:hlinkClick r:id="rId4"/>
              </a:rPr>
              <a:t>heat</a:t>
            </a:r>
            <a:r>
              <a:rPr lang="en" u="sng">
                <a:solidFill>
                  <a:schemeClr val="hlink"/>
                </a:solidFill>
                <a:highlight>
                  <a:srgbClr val="FFFFFF"/>
                </a:highlight>
                <a:hlinkClick r:id="rId5"/>
              </a:rPr>
              <a:t> Sheet</a:t>
            </a:r>
            <a:endParaRPr>
              <a:solidFill>
                <a:srgbClr val="000000"/>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17"/>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Semantics</a:t>
            </a:r>
            <a:endParaRPr/>
          </a:p>
        </p:txBody>
      </p:sp>
      <p:pic>
        <p:nvPicPr>
          <p:cNvPr id="302" name="Google Shape;302;p17"/>
          <p:cNvPicPr preferRelativeResize="0"/>
          <p:nvPr/>
        </p:nvPicPr>
        <p:blipFill>
          <a:blip r:embed="rId3">
            <a:alphaModFix/>
          </a:blip>
          <a:stretch>
            <a:fillRect/>
          </a:stretch>
        </p:blipFill>
        <p:spPr>
          <a:xfrm>
            <a:off x="1692400" y="1271225"/>
            <a:ext cx="5759201" cy="35789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18"/>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Text Alternatives</a:t>
            </a:r>
            <a:endParaRPr/>
          </a:p>
        </p:txBody>
      </p:sp>
      <p:sp>
        <p:nvSpPr>
          <p:cNvPr id="308" name="Google Shape;308;p18"/>
          <p:cNvSpPr txBox="1"/>
          <p:nvPr>
            <p:ph idx="1" type="body"/>
          </p:nvPr>
        </p:nvSpPr>
        <p:spPr>
          <a:xfrm>
            <a:off x="1303800" y="1423725"/>
            <a:ext cx="7030500" cy="3298500"/>
          </a:xfrm>
          <a:prstGeom prst="rect">
            <a:avLst/>
          </a:prstGeom>
        </p:spPr>
        <p:txBody>
          <a:bodyPr anchorCtr="0" anchor="t" bIns="91425" lIns="91425" spcFirstLastPara="1" rIns="91425" wrap="square" tIns="91425">
            <a:noAutofit/>
          </a:bodyPr>
          <a:lstStyle/>
          <a:p>
            <a:pPr indent="-311308" lvl="0" marL="457200" rtl="0" algn="l">
              <a:lnSpc>
                <a:spcPct val="95000"/>
              </a:lnSpc>
              <a:spcBef>
                <a:spcPts val="0"/>
              </a:spcBef>
              <a:spcAft>
                <a:spcPts val="0"/>
              </a:spcAft>
              <a:buSzPts val="1303"/>
              <a:buChar char="●"/>
            </a:pPr>
            <a:r>
              <a:rPr lang="en" sz="1302"/>
              <a:t>D</a:t>
            </a:r>
            <a:r>
              <a:rPr lang="en" sz="1302"/>
              <a:t>escriptive text alternatives ensure everyone can benefit from the content you share.</a:t>
            </a:r>
            <a:endParaRPr sz="1302"/>
          </a:p>
          <a:p>
            <a:pPr indent="-311308" lvl="1" marL="914400" rtl="0" algn="l">
              <a:lnSpc>
                <a:spcPct val="95000"/>
              </a:lnSpc>
              <a:spcBef>
                <a:spcPts val="0"/>
              </a:spcBef>
              <a:spcAft>
                <a:spcPts val="0"/>
              </a:spcAft>
              <a:buSzPts val="1303"/>
              <a:buChar char="○"/>
            </a:pPr>
            <a:r>
              <a:rPr lang="en" sz="1302"/>
              <a:t>Alt text helps screen-reading tools describe images to visually impaired readers and allows search engines to rank your website higher.</a:t>
            </a:r>
            <a:endParaRPr sz="1302"/>
          </a:p>
          <a:p>
            <a:pPr indent="-311308" lvl="1" marL="914400" rtl="0" algn="l">
              <a:lnSpc>
                <a:spcPct val="95000"/>
              </a:lnSpc>
              <a:spcBef>
                <a:spcPts val="0"/>
              </a:spcBef>
              <a:spcAft>
                <a:spcPts val="0"/>
              </a:spcAft>
              <a:buSzPts val="1303"/>
              <a:buChar char="○"/>
            </a:pPr>
            <a:r>
              <a:rPr lang="en" sz="1302"/>
              <a:t>Say a user has a poor internet connection, so the images on a webpage don’t load. Instead of just seeing a broken link icon, they’ll also see alternative text to gather what the image conveys.</a:t>
            </a:r>
            <a:endParaRPr sz="1302"/>
          </a:p>
          <a:p>
            <a:pPr indent="0" lvl="0" marL="0" rtl="0" algn="l">
              <a:lnSpc>
                <a:spcPct val="95000"/>
              </a:lnSpc>
              <a:spcBef>
                <a:spcPts val="1200"/>
              </a:spcBef>
              <a:spcAft>
                <a:spcPts val="0"/>
              </a:spcAft>
              <a:buNone/>
            </a:pPr>
            <a:r>
              <a:t/>
            </a:r>
            <a:endParaRPr sz="1302"/>
          </a:p>
          <a:p>
            <a:pPr indent="0" lvl="0" marL="0" rtl="0" algn="l">
              <a:lnSpc>
                <a:spcPct val="95000"/>
              </a:lnSpc>
              <a:spcBef>
                <a:spcPts val="1200"/>
              </a:spcBef>
              <a:spcAft>
                <a:spcPts val="0"/>
              </a:spcAft>
              <a:buNone/>
            </a:pPr>
            <a:r>
              <a:t/>
            </a:r>
            <a:endParaRPr sz="1302"/>
          </a:p>
          <a:p>
            <a:pPr indent="0" lvl="0" marL="0" rtl="0" algn="l">
              <a:lnSpc>
                <a:spcPct val="95000"/>
              </a:lnSpc>
              <a:spcBef>
                <a:spcPts val="1200"/>
              </a:spcBef>
              <a:spcAft>
                <a:spcPts val="0"/>
              </a:spcAft>
              <a:buNone/>
            </a:pPr>
            <a:r>
              <a:t/>
            </a:r>
            <a:endParaRPr sz="1302"/>
          </a:p>
          <a:p>
            <a:pPr indent="0" lvl="0" marL="0" rtl="0" algn="l">
              <a:lnSpc>
                <a:spcPct val="95000"/>
              </a:lnSpc>
              <a:spcBef>
                <a:spcPts val="1200"/>
              </a:spcBef>
              <a:spcAft>
                <a:spcPts val="0"/>
              </a:spcAft>
              <a:buNone/>
            </a:pPr>
            <a:r>
              <a:t/>
            </a:r>
            <a:endParaRPr sz="1302"/>
          </a:p>
          <a:p>
            <a:pPr indent="-311308" lvl="0" marL="457200" rtl="0" algn="l">
              <a:lnSpc>
                <a:spcPct val="95000"/>
              </a:lnSpc>
              <a:spcBef>
                <a:spcPts val="1200"/>
              </a:spcBef>
              <a:spcAft>
                <a:spcPts val="0"/>
              </a:spcAft>
              <a:buSzPts val="1303"/>
              <a:buChar char="●"/>
            </a:pPr>
            <a:r>
              <a:rPr lang="en" sz="1302"/>
              <a:t>Make sure your alternative text </a:t>
            </a:r>
            <a:r>
              <a:rPr i="1" lang="en" sz="1302"/>
              <a:t>describes</a:t>
            </a:r>
            <a:r>
              <a:rPr lang="en" sz="1302"/>
              <a:t> </a:t>
            </a:r>
            <a:r>
              <a:rPr i="1" lang="en" sz="1302"/>
              <a:t>the meaning </a:t>
            </a:r>
            <a:r>
              <a:rPr lang="en" sz="1302"/>
              <a:t>of image.</a:t>
            </a:r>
            <a:endParaRPr sz="1302"/>
          </a:p>
        </p:txBody>
      </p:sp>
      <p:pic>
        <p:nvPicPr>
          <p:cNvPr id="309" name="Google Shape;309;p18"/>
          <p:cNvPicPr preferRelativeResize="0"/>
          <p:nvPr/>
        </p:nvPicPr>
        <p:blipFill>
          <a:blip r:embed="rId3">
            <a:alphaModFix/>
          </a:blip>
          <a:stretch>
            <a:fillRect/>
          </a:stretch>
        </p:blipFill>
        <p:spPr>
          <a:xfrm>
            <a:off x="1592445" y="2794748"/>
            <a:ext cx="6453217" cy="1253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19"/>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Keyboard </a:t>
            </a:r>
            <a:r>
              <a:rPr lang="en"/>
              <a:t>Accessibility</a:t>
            </a:r>
            <a:r>
              <a:rPr lang="en"/>
              <a:t> &amp; </a:t>
            </a:r>
            <a:r>
              <a:rPr lang="en"/>
              <a:t>Navigation</a:t>
            </a:r>
            <a:endParaRPr/>
          </a:p>
        </p:txBody>
      </p:sp>
      <p:sp>
        <p:nvSpPr>
          <p:cNvPr id="315" name="Google Shape;315;p19"/>
          <p:cNvSpPr txBox="1"/>
          <p:nvPr>
            <p:ph idx="1" type="body"/>
          </p:nvPr>
        </p:nvSpPr>
        <p:spPr>
          <a:xfrm>
            <a:off x="1303800" y="1477550"/>
            <a:ext cx="7030500" cy="3234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Keyboard </a:t>
            </a:r>
            <a:r>
              <a:rPr lang="en"/>
              <a:t>accessibility</a:t>
            </a:r>
            <a:r>
              <a:rPr lang="en"/>
              <a:t> is important to make sure all users have access to information without requiring a mouse/trackpad.</a:t>
            </a:r>
            <a:endParaRPr/>
          </a:p>
          <a:p>
            <a:pPr indent="-311150" lvl="1" marL="914400" rtl="0" algn="l">
              <a:spcBef>
                <a:spcPts val="0"/>
              </a:spcBef>
              <a:spcAft>
                <a:spcPts val="0"/>
              </a:spcAft>
              <a:buSzPts val="1300"/>
              <a:buChar char="○"/>
            </a:pPr>
            <a:r>
              <a:rPr lang="en" sz="1300"/>
              <a:t>Users whom rely on </a:t>
            </a:r>
            <a:r>
              <a:rPr lang="en" sz="1300"/>
              <a:t>keyboard</a:t>
            </a:r>
            <a:r>
              <a:rPr lang="en" sz="1300"/>
              <a:t> </a:t>
            </a:r>
            <a:r>
              <a:rPr lang="en" sz="1300"/>
              <a:t>navigation</a:t>
            </a:r>
            <a:r>
              <a:rPr lang="en" sz="1300"/>
              <a:t> include: blind or low vision, temporary or permanent </a:t>
            </a:r>
            <a:r>
              <a:rPr lang="en" sz="1300"/>
              <a:t>mobile</a:t>
            </a:r>
            <a:r>
              <a:rPr lang="en" sz="1300"/>
              <a:t> </a:t>
            </a:r>
            <a:r>
              <a:rPr lang="en" sz="1300"/>
              <a:t>disabilities, and users with no access to a mouse/trackpad.</a:t>
            </a:r>
            <a:endParaRPr sz="1300"/>
          </a:p>
          <a:p>
            <a:pPr indent="-311150" lvl="0" marL="457200" rtl="0" algn="l">
              <a:spcBef>
                <a:spcPts val="0"/>
              </a:spcBef>
              <a:spcAft>
                <a:spcPts val="0"/>
              </a:spcAft>
              <a:buSzPts val="1300"/>
              <a:buChar char="●"/>
            </a:pPr>
            <a:r>
              <a:rPr lang="en"/>
              <a:t>To be keyboard accessible, a website must incorporate </a:t>
            </a:r>
            <a:r>
              <a:rPr lang="en"/>
              <a:t>appropriate</a:t>
            </a:r>
            <a:r>
              <a:rPr lang="en"/>
              <a:t> tab order and avoid keyboard traps.</a:t>
            </a:r>
            <a:endParaRPr/>
          </a:p>
          <a:p>
            <a:pPr indent="-311150" lvl="1" marL="914400" rtl="0" algn="l">
              <a:spcBef>
                <a:spcPts val="0"/>
              </a:spcBef>
              <a:spcAft>
                <a:spcPts val="0"/>
              </a:spcAft>
              <a:buSzPts val="1300"/>
              <a:buChar char="○"/>
            </a:pPr>
            <a:r>
              <a:rPr lang="en" sz="1300"/>
              <a:t>The tab order should follow the flow of the webpage: left to right and top to bottom.</a:t>
            </a:r>
            <a:endParaRPr sz="1300"/>
          </a:p>
          <a:p>
            <a:pPr indent="-311150" lvl="0" marL="457200" rtl="0" algn="l">
              <a:spcBef>
                <a:spcPts val="0"/>
              </a:spcBef>
              <a:spcAft>
                <a:spcPts val="0"/>
              </a:spcAft>
              <a:buSzPts val="1300"/>
              <a:buChar char="●"/>
            </a:pPr>
            <a:r>
              <a:rPr lang="en"/>
              <a:t>Tab order can be applied through the </a:t>
            </a:r>
            <a:r>
              <a:rPr lang="en">
                <a:latin typeface="Courier New"/>
                <a:ea typeface="Courier New"/>
                <a:cs typeface="Courier New"/>
                <a:sym typeface="Courier New"/>
              </a:rPr>
              <a:t>tabindex</a:t>
            </a:r>
            <a:r>
              <a:rPr lang="en"/>
              <a:t> attribute.</a:t>
            </a:r>
            <a:endParaRPr/>
          </a:p>
          <a:p>
            <a:pPr indent="-311150" lvl="1" marL="914400" rtl="0" algn="l">
              <a:spcBef>
                <a:spcPts val="0"/>
              </a:spcBef>
              <a:spcAft>
                <a:spcPts val="0"/>
              </a:spcAft>
              <a:buSzPts val="1300"/>
              <a:buChar char="○"/>
            </a:pPr>
            <a:r>
              <a:rPr lang="en" sz="1300">
                <a:latin typeface="Courier New"/>
                <a:ea typeface="Courier New"/>
                <a:cs typeface="Courier New"/>
                <a:sym typeface="Courier New"/>
              </a:rPr>
              <a:t>tabindex=“0”</a:t>
            </a:r>
            <a:r>
              <a:rPr lang="en" sz="1300"/>
              <a:t> adds element to the natural focus order and is focusable through the keyboard.</a:t>
            </a:r>
            <a:endParaRPr sz="1300"/>
          </a:p>
          <a:p>
            <a:pPr indent="-311150" lvl="1" marL="914400" rtl="0" algn="l">
              <a:spcBef>
                <a:spcPts val="0"/>
              </a:spcBef>
              <a:spcAft>
                <a:spcPts val="0"/>
              </a:spcAft>
              <a:buSzPts val="1300"/>
              <a:buChar char="○"/>
            </a:pPr>
            <a:r>
              <a:rPr lang="en" sz="1300">
                <a:latin typeface="Courier New"/>
                <a:ea typeface="Courier New"/>
                <a:cs typeface="Courier New"/>
                <a:sym typeface="Courier New"/>
              </a:rPr>
              <a:t>tabindex=“-1”</a:t>
            </a:r>
            <a:r>
              <a:rPr lang="en" sz="1300"/>
              <a:t> makes element focusable using scripting.</a:t>
            </a:r>
            <a:endParaRPr sz="1300"/>
          </a:p>
          <a:p>
            <a:pPr indent="-311150" lvl="1" marL="914400" rtl="0" algn="l">
              <a:spcBef>
                <a:spcPts val="0"/>
              </a:spcBef>
              <a:spcAft>
                <a:spcPts val="0"/>
              </a:spcAft>
              <a:buSzPts val="1300"/>
              <a:buChar char="○"/>
            </a:pPr>
            <a:r>
              <a:rPr lang="en" sz="1300">
                <a:latin typeface="Courier New"/>
                <a:ea typeface="Courier New"/>
                <a:cs typeface="Courier New"/>
                <a:sym typeface="Courier New"/>
              </a:rPr>
              <a:t>tabindex=“1”</a:t>
            </a:r>
            <a:r>
              <a:rPr lang="en" sz="1300"/>
              <a:t> or higher should </a:t>
            </a:r>
            <a:r>
              <a:rPr i="1" lang="en" sz="1300"/>
              <a:t>not</a:t>
            </a:r>
            <a:r>
              <a:rPr lang="en" sz="1300"/>
              <a:t> be used because normal tab flow will be broken.</a:t>
            </a:r>
            <a:endParaRPr sz="1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0"/>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Color Blindness</a:t>
            </a:r>
            <a:endParaRPr/>
          </a:p>
        </p:txBody>
      </p:sp>
      <p:sp>
        <p:nvSpPr>
          <p:cNvPr id="321" name="Google Shape;321;p20"/>
          <p:cNvSpPr txBox="1"/>
          <p:nvPr>
            <p:ph idx="1" type="body"/>
          </p:nvPr>
        </p:nvSpPr>
        <p:spPr>
          <a:xfrm>
            <a:off x="1303800" y="1363575"/>
            <a:ext cx="7030500" cy="3719700"/>
          </a:xfrm>
          <a:prstGeom prst="rect">
            <a:avLst/>
          </a:prstGeom>
        </p:spPr>
        <p:txBody>
          <a:bodyPr anchorCtr="0" anchor="t" bIns="91425" lIns="91425" spcFirstLastPara="1" rIns="91425" wrap="square" tIns="91425">
            <a:normAutofit/>
          </a:bodyPr>
          <a:lstStyle/>
          <a:p>
            <a:pPr indent="-313390" lvl="0" marL="457200" rtl="0" algn="l">
              <a:spcBef>
                <a:spcPts val="0"/>
              </a:spcBef>
              <a:spcAft>
                <a:spcPts val="0"/>
              </a:spcAft>
              <a:buSzPts val="1335"/>
              <a:buChar char="●"/>
            </a:pPr>
            <a:r>
              <a:rPr lang="en" sz="1335"/>
              <a:t>Color blindness </a:t>
            </a:r>
            <a:r>
              <a:rPr lang="en" sz="1335"/>
              <a:t>accessibility</a:t>
            </a:r>
            <a:r>
              <a:rPr lang="en" sz="1335"/>
              <a:t> ensures that users who </a:t>
            </a:r>
            <a:r>
              <a:rPr lang="en" sz="1335"/>
              <a:t>can't</a:t>
            </a:r>
            <a:r>
              <a:rPr lang="en" sz="1335"/>
              <a:t> </a:t>
            </a:r>
            <a:r>
              <a:rPr lang="en" sz="1335"/>
              <a:t>differentiate</a:t>
            </a:r>
            <a:r>
              <a:rPr lang="en" sz="1335"/>
              <a:t> color can still use and </a:t>
            </a:r>
            <a:r>
              <a:rPr lang="en" sz="1335"/>
              <a:t>experience</a:t>
            </a:r>
            <a:r>
              <a:rPr lang="en" sz="1335"/>
              <a:t> a webpage.</a:t>
            </a:r>
            <a:endParaRPr sz="1335"/>
          </a:p>
          <a:p>
            <a:pPr indent="-313390" lvl="0" marL="457200" rtl="0" algn="l">
              <a:spcBef>
                <a:spcPts val="0"/>
              </a:spcBef>
              <a:spcAft>
                <a:spcPts val="0"/>
              </a:spcAft>
              <a:buSzPts val="1335"/>
              <a:buChar char="●"/>
            </a:pPr>
            <a:r>
              <a:rPr lang="en" sz="1335"/>
              <a:t>Red-green color blindness affects around 8% of males and 1% of females.</a:t>
            </a:r>
            <a:endParaRPr sz="1335"/>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Without descriptive text or labels, a user who is red-green color blind cannot properly order.</a:t>
            </a:r>
            <a:endParaRPr/>
          </a:p>
        </p:txBody>
      </p:sp>
      <p:pic>
        <p:nvPicPr>
          <p:cNvPr id="322" name="Google Shape;322;p20"/>
          <p:cNvPicPr preferRelativeResize="0"/>
          <p:nvPr/>
        </p:nvPicPr>
        <p:blipFill>
          <a:blip r:embed="rId3">
            <a:alphaModFix/>
          </a:blip>
          <a:stretch>
            <a:fillRect/>
          </a:stretch>
        </p:blipFill>
        <p:spPr>
          <a:xfrm>
            <a:off x="2139913" y="2190150"/>
            <a:ext cx="4964426" cy="1926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21"/>
          <p:cNvSpPr txBox="1"/>
          <p:nvPr>
            <p:ph type="title"/>
          </p:nvPr>
        </p:nvSpPr>
        <p:spPr>
          <a:xfrm>
            <a:off x="1303800" y="598575"/>
            <a:ext cx="7030500" cy="9993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Color Blindness</a:t>
            </a:r>
            <a:endParaRPr/>
          </a:p>
        </p:txBody>
      </p:sp>
      <p:sp>
        <p:nvSpPr>
          <p:cNvPr id="328" name="Google Shape;328;p21"/>
          <p:cNvSpPr txBox="1"/>
          <p:nvPr>
            <p:ph idx="1" type="body"/>
          </p:nvPr>
        </p:nvSpPr>
        <p:spPr>
          <a:xfrm>
            <a:off x="1303800" y="1527700"/>
            <a:ext cx="7030500" cy="2933700"/>
          </a:xfrm>
          <a:prstGeom prst="rect">
            <a:avLst/>
          </a:prstGeom>
        </p:spPr>
        <p:txBody>
          <a:bodyPr anchorCtr="0" anchor="t" bIns="91425" lIns="91425" spcFirstLastPara="1" rIns="91425" wrap="square" tIns="91425">
            <a:normAutofit lnSpcReduction="10000"/>
          </a:bodyPr>
          <a:lstStyle/>
          <a:p>
            <a:pPr indent="-311150" lvl="0" marL="457200" rtl="0" algn="l">
              <a:spcBef>
                <a:spcPts val="0"/>
              </a:spcBef>
              <a:spcAft>
                <a:spcPts val="0"/>
              </a:spcAft>
              <a:buSzPts val="1300"/>
              <a:buChar char="●"/>
            </a:pPr>
            <a:r>
              <a:rPr lang="en"/>
              <a:t>Don’t rely on only color for error messages, </a:t>
            </a:r>
            <a:r>
              <a:rPr lang="en"/>
              <a:t>especially</a:t>
            </a:r>
            <a:r>
              <a:rPr lang="en"/>
              <a:t> in large form fields.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311150" lvl="0" marL="457200" rtl="0" algn="l">
              <a:spcBef>
                <a:spcPts val="1200"/>
              </a:spcBef>
              <a:spcAft>
                <a:spcPts val="0"/>
              </a:spcAft>
              <a:buSzPts val="1300"/>
              <a:buChar char="●"/>
            </a:pPr>
            <a:r>
              <a:rPr lang="en"/>
              <a:t>Fix this mistake by adding an error icon or descriptive text.</a:t>
            </a:r>
            <a:endParaRPr/>
          </a:p>
        </p:txBody>
      </p:sp>
      <p:pic>
        <p:nvPicPr>
          <p:cNvPr id="329" name="Google Shape;329;p21"/>
          <p:cNvPicPr preferRelativeResize="0"/>
          <p:nvPr/>
        </p:nvPicPr>
        <p:blipFill>
          <a:blip r:embed="rId3">
            <a:alphaModFix/>
          </a:blip>
          <a:stretch>
            <a:fillRect/>
          </a:stretch>
        </p:blipFill>
        <p:spPr>
          <a:xfrm>
            <a:off x="1980900" y="1986900"/>
            <a:ext cx="5182200" cy="2015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